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517" r:id="rId2"/>
    <p:sldId id="5213" r:id="rId3"/>
    <p:sldId id="5438" r:id="rId4"/>
    <p:sldId id="2147482529" r:id="rId5"/>
    <p:sldId id="2147482534" r:id="rId6"/>
    <p:sldId id="2147482535" r:id="rId7"/>
    <p:sldId id="5436" r:id="rId8"/>
    <p:sldId id="2147482530" r:id="rId9"/>
    <p:sldId id="678" r:id="rId10"/>
    <p:sldId id="522" r:id="rId11"/>
    <p:sldId id="2147482538" r:id="rId12"/>
    <p:sldId id="2666" r:id="rId13"/>
    <p:sldId id="2667" r:id="rId14"/>
    <p:sldId id="2668" r:id="rId15"/>
    <p:sldId id="2669" r:id="rId16"/>
    <p:sldId id="2670" r:id="rId17"/>
    <p:sldId id="2671" r:id="rId18"/>
    <p:sldId id="2147482531" r:id="rId19"/>
    <p:sldId id="677" r:id="rId20"/>
    <p:sldId id="2147482532" r:id="rId21"/>
    <p:sldId id="5439" r:id="rId22"/>
    <p:sldId id="2147474141" r:id="rId23"/>
    <p:sldId id="2147474142" r:id="rId24"/>
    <p:sldId id="2147474143" r:id="rId25"/>
    <p:sldId id="2674" r:id="rId26"/>
    <p:sldId id="2675" r:id="rId27"/>
    <p:sldId id="2676" r:id="rId28"/>
    <p:sldId id="2677" r:id="rId29"/>
    <p:sldId id="2147482533" r:id="rId30"/>
    <p:sldId id="2709" r:id="rId31"/>
    <p:sldId id="2147482523" r:id="rId32"/>
    <p:sldId id="479" r:id="rId33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BC7793-8A9A-96CB-3EF6-CD39CB690575}" name="Rebecca Ray" initials="RR" userId="S::rray@csa-research.com::f0c82911-6908-46ec-9ecb-09877c0bdb7c" providerId="AD"/>
  <p188:author id="{68C28996-D4DA-7C40-6DA9-FB942C6E5396}" name="Peter Coleman" initials="PC" userId="7a3c99a14816bae7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le Lommel" initials="AL" lastIdx="3" clrIdx="0">
    <p:extLst>
      <p:ext uri="{19B8F6BF-5375-455C-9EA6-DF929625EA0E}">
        <p15:presenceInfo xmlns:p15="http://schemas.microsoft.com/office/powerpoint/2012/main" userId="S::alommel@csa-research.com::43561685-74be-4128-9233-2d1968b9d8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76AA51"/>
    <a:srgbClr val="6075A7"/>
    <a:srgbClr val="E48D25"/>
    <a:srgbClr val="C84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90" autoAdjust="0"/>
    <p:restoredTop sz="77923" autoAdjust="0"/>
  </p:normalViewPr>
  <p:slideViewPr>
    <p:cSldViewPr snapToGrid="0">
      <p:cViewPr varScale="1">
        <p:scale>
          <a:sx n="86" d="100"/>
          <a:sy n="86" d="100"/>
        </p:scale>
        <p:origin x="600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-58786"/>
    </p:cViewPr>
  </p:sorterViewPr>
  <p:notesViewPr>
    <p:cSldViewPr snapToGrid="0">
      <p:cViewPr varScale="1">
        <p:scale>
          <a:sx n="112" d="100"/>
          <a:sy n="112" d="100"/>
        </p:scale>
        <p:origin x="34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954340817594184E-2"/>
          <c:y val="2.4281031481855828E-2"/>
          <c:w val="0.88436391274544557"/>
          <c:h val="0.926853731445555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 w="12700">
                <a:solidFill>
                  <a:schemeClr val="bg1"/>
                </a:solidFill>
              </a:ln>
              <a:effectLst/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2FB8-4689-8741-0BFD159683A5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2700">
                <a:solidFill>
                  <a:schemeClr val="bg1"/>
                </a:solidFill>
              </a:ln>
              <a:effectLst/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2FB8-4689-8741-0BFD159683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5-2FB8-4689-8741-0BFD159683A5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FB8-4689-8741-0BFD159683A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35B-F442-B631-59673F0B425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35B-F442-B631-59673F0B4253}"/>
              </c:ext>
            </c:extLst>
          </c:dPt>
          <c:cat>
            <c:strRef>
              <c:f>Sheet1!$A$2:$A$7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0.47599999999999998</c:v>
                </c:pt>
                <c:pt idx="1">
                  <c:v>0.378</c:v>
                </c:pt>
                <c:pt idx="2">
                  <c:v>9.2999999999999999E-2</c:v>
                </c:pt>
                <c:pt idx="3">
                  <c:v>3.7999999999999999E-2</c:v>
                </c:pt>
                <c:pt idx="4">
                  <c:v>1.4E-2</c:v>
                </c:pt>
                <c:pt idx="5">
                  <c:v>2E-3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6-2FB8-4689-8741-0BFD15968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5032C8-3236-4CFC-B5EF-A8772817E1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340" cy="356768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9003E9-B15A-4FBE-BD6B-E1015568D1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18506" y="0"/>
            <a:ext cx="4068340" cy="356768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r">
              <a:defRPr sz="1200"/>
            </a:lvl1pPr>
          </a:lstStyle>
          <a:p>
            <a:fld id="{7F7AE25D-F1A7-4FDD-8A49-874AC418CCA0}" type="datetimeFigureOut">
              <a:rPr lang="en-US" smtClean="0"/>
              <a:t>3/20/25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70E65-4498-44EC-971D-79D56DD84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745709"/>
            <a:ext cx="4068340" cy="356767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BC47A-7D70-4B96-A3D9-5F2C90E99D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318506" y="6745709"/>
            <a:ext cx="4068340" cy="356767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r">
              <a:defRPr sz="1200"/>
            </a:lvl1pPr>
          </a:lstStyle>
          <a:p>
            <a:fld id="{0BC64F76-71D2-47CB-AB30-CAE9A7243B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629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9:24:54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8T19:25:00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24575,'0'-14'0,"0"3"0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340" cy="356768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8506" y="0"/>
            <a:ext cx="4068340" cy="356768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r">
              <a:defRPr sz="1200"/>
            </a:lvl1pPr>
          </a:lstStyle>
          <a:p>
            <a:fld id="{639D37BD-CBD4-4299-B418-40002B480005}" type="datetimeFigureOut">
              <a:rPr lang="en-US" smtClean="0"/>
              <a:t>3/20/25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8" tIns="47109" rIns="94218" bIns="4710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7"/>
            <a:ext cx="7510780" cy="2796599"/>
          </a:xfrm>
          <a:prstGeom prst="rect">
            <a:avLst/>
          </a:prstGeom>
        </p:spPr>
        <p:txBody>
          <a:bodyPr vert="horz" lIns="94218" tIns="47109" rIns="94218" bIns="4710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5709"/>
            <a:ext cx="4068340" cy="356767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8506" y="6745709"/>
            <a:ext cx="4068340" cy="356767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r">
              <a:defRPr sz="1200"/>
            </a:lvl1pPr>
          </a:lstStyle>
          <a:p>
            <a:fld id="{E134E988-953D-4EFC-A8A3-B36B4DA2F9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1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4E988-953D-4EFC-A8A3-B36B4DA2F9D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40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4E988-953D-4EFC-A8A3-B36B4DA2F9D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467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210C0-D3FE-D815-3553-00FFFA3E8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4FC85F-D35C-8FC2-2531-FE80356297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17BE1E-9DB1-A393-F9B9-79A2962CD7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FBF23-4853-2F61-89E3-07309183C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4E988-953D-4EFC-A8A3-B36B4DA2F9D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07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4E988-953D-4EFC-A8A3-B36B4DA2F9D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54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4E988-953D-4EFC-A8A3-B36B4DA2F9D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571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4E988-953D-4EFC-A8A3-B36B4DA2F9D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75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4E988-953D-4EFC-A8A3-B36B4DA2F9D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50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4E988-953D-4EFC-A8A3-B36B4DA2F9D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18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4E988-953D-4EFC-A8A3-B36B4DA2F9D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09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94037-57C0-D047-5149-06E9CE22A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6FC5F6-455E-B3C5-E3F8-EA87D6029D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8BC40E-A21D-A92A-3E79-DA9253894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8A82F-83D1-5838-AE01-97A7B394F0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4E988-953D-4EFC-A8A3-B36B4DA2F9D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43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924e4271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59050" y="884238"/>
            <a:ext cx="4244975" cy="23891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924e4271c_0_1:notes"/>
          <p:cNvSpPr txBox="1">
            <a:spLocks noGrp="1"/>
          </p:cNvSpPr>
          <p:nvPr>
            <p:ph type="body" idx="1"/>
          </p:nvPr>
        </p:nvSpPr>
        <p:spPr>
          <a:xfrm>
            <a:off x="936308" y="3405843"/>
            <a:ext cx="7490400" cy="2786700"/>
          </a:xfrm>
          <a:prstGeom prst="rect">
            <a:avLst/>
          </a:prstGeom>
        </p:spPr>
        <p:txBody>
          <a:bodyPr spcFirstLastPara="1" wrap="square" lIns="93925" tIns="46950" rIns="93925" bIns="46950" anchor="t" anchorCtr="0">
            <a:noAutofit/>
          </a:bodyPr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138" name="Google Shape;138;g8924e4271c_0_1:notes"/>
          <p:cNvSpPr txBox="1">
            <a:spLocks noGrp="1"/>
          </p:cNvSpPr>
          <p:nvPr>
            <p:ph type="sldNum" idx="12"/>
          </p:nvPr>
        </p:nvSpPr>
        <p:spPr>
          <a:xfrm>
            <a:off x="5304117" y="6721584"/>
            <a:ext cx="4057200" cy="355500"/>
          </a:xfrm>
          <a:prstGeom prst="rect">
            <a:avLst/>
          </a:prstGeom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8926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4E988-953D-4EFC-A8A3-B36B4DA2F9D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030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55E5D-170E-4673-C814-E5C3DD185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D813F3-6BA4-91DE-F718-04CE388D57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4063A7-5E11-434B-87F6-B6A1DF169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435A7-636D-FA8F-438D-89C96CF4BF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4E988-953D-4EFC-A8A3-B36B4DA2F9D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841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4E988-953D-4EFC-A8A3-B36B4DA2F9D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92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4E988-953D-4EFC-A8A3-B36B4DA2F9D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8400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4E988-953D-4EFC-A8A3-B36B4DA2F9D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1879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4E988-953D-4EFC-A8A3-B36B4DA2F9D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875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4E988-953D-4EFC-A8A3-B36B4DA2F9D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9559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4E988-953D-4EFC-A8A3-B36B4DA2F9D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364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4E988-953D-4EFC-A8A3-B36B4DA2F9D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9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4E988-953D-4EFC-A8A3-B36B4DA2F9D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7013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4E988-953D-4EFC-A8A3-B36B4DA2F9D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454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4E988-953D-4EFC-A8A3-B36B4DA2F9D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8675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4E988-953D-4EFC-A8A3-B36B4DA2F9D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154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buClr>
                <a:srgbClr val="000000"/>
              </a:buClr>
              <a:buFontTx/>
              <a:buNone/>
              <a:tabLst>
                <a:tab pos="0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4E988-953D-4EFC-A8A3-B36B4DA2F9D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91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4E988-953D-4EFC-A8A3-B36B4DA2F9D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10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561A4-8037-07FF-A647-5956F767E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24C47A-17C1-203A-8101-49604C62E1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889FA7-C58A-215C-AFB5-0DDBCE340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CDE66-C528-677B-8067-6257FCDD7A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4E988-953D-4EFC-A8A3-B36B4DA2F9D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875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A00FC-8972-B3F2-DBE2-1E98152F2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C5E286-974B-969E-6BFC-7119793C18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9A5117-54F8-7EA6-2B18-CDFFB935E2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A6991-A341-09BE-2F8B-38AC753210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4E988-953D-4EFC-A8A3-B36B4DA2F9D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255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4E988-953D-4EFC-A8A3-B36B4DA2F9D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976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4E988-953D-4EFC-A8A3-B36B4DA2F9D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43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4E988-953D-4EFC-A8A3-B36B4DA2F9D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80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89DDD9-2A41-4CE1-BFEB-B8035DD76B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989137"/>
            <a:ext cx="4775200" cy="1203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147219"/>
            <a:ext cx="4775200" cy="563562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998119"/>
            <a:ext cx="4775197" cy="352425"/>
          </a:xfrm>
        </p:spPr>
        <p:txBody>
          <a:bodyPr anchor="b">
            <a:noAutofit/>
          </a:bodyPr>
          <a:lstStyle>
            <a:lvl1pPr marL="0" indent="0" algn="l">
              <a:buNone/>
              <a:defRPr sz="1600" b="0" i="0" cap="none" baseline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Insert Presenter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293531"/>
            <a:ext cx="4775198" cy="352425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 i="1" cap="none" baseline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Insert Presenter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517E78-1ACA-4C29-8ABB-C9946D1D2D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6086641"/>
            <a:ext cx="4775199" cy="352425"/>
          </a:xfrm>
        </p:spPr>
        <p:txBody>
          <a:bodyPr anchor="t">
            <a:noAutofit/>
          </a:bodyPr>
          <a:lstStyle>
            <a:lvl1pPr marL="0" indent="0" algn="l">
              <a:buNone/>
              <a:defRPr sz="1400" b="0" i="1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Insert Copyright</a:t>
            </a:r>
          </a:p>
        </p:txBody>
      </p:sp>
    </p:spTree>
    <p:extLst>
      <p:ext uri="{BB962C8B-B14F-4D97-AF65-F5344CB8AC3E}">
        <p14:creationId xmlns:p14="http://schemas.microsoft.com/office/powerpoint/2010/main" val="12791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81309-E1D2-4F26-A4F9-FFB8C943E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8D80D-BFBE-4224-B0FD-338333A3E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5118"/>
            <a:ext cx="10515600" cy="4701846"/>
          </a:xfrm>
        </p:spPr>
        <p:txBody>
          <a:bodyPr>
            <a:normAutofit/>
          </a:bodyPr>
          <a:lstStyle>
            <a:lvl1pPr marL="341313" indent="-341313">
              <a:spcBef>
                <a:spcPts val="1200"/>
              </a:spcBef>
              <a:spcAft>
                <a:spcPts val="1200"/>
              </a:spcAft>
              <a:defRPr sz="2400"/>
            </a:lvl1pPr>
            <a:lvl2pPr indent="-365760">
              <a:spcAft>
                <a:spcPts val="1200"/>
              </a:spcAft>
              <a:defRPr sz="2000"/>
            </a:lvl2pPr>
            <a:lvl3pPr>
              <a:spcBef>
                <a:spcPts val="0"/>
              </a:spcBef>
              <a:spcAft>
                <a:spcPts val="1200"/>
              </a:spcAft>
              <a:defRPr sz="18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1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B534E-9ED5-495E-AB44-D07DA8550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1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D35DF-1F70-46F1-A748-D36FE54D1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1D60-5377-4F10-B9D2-1E692A909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E07CB-1817-41F0-B7C1-C95291D8C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84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D373335-659B-41D6-BEA3-A5ABE9C0E7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6266"/>
            <a:ext cx="12192000" cy="3342734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C81309-E1D2-4F26-A4F9-FFB8C943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2027"/>
            <a:ext cx="10515600" cy="1314044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8D80D-BFBE-4224-B0FD-338333A3EB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16633"/>
            <a:ext cx="10515600" cy="1170948"/>
          </a:xfrm>
        </p:spPr>
        <p:txBody>
          <a:bodyPr anchor="ctr"/>
          <a:lstStyle>
            <a:lvl1pPr marL="0" indent="0" algn="ctr">
              <a:spcAft>
                <a:spcPts val="60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62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-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8F0E14-F2D2-40EE-B550-2E1DF25F54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257300"/>
            <a:ext cx="11353800" cy="4420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0" y="1968500"/>
            <a:ext cx="5257800" cy="2921000"/>
          </a:xfrm>
          <a:prstGeom prst="rect">
            <a:avLst/>
          </a:prstGeom>
          <a:solidFill>
            <a:srgbClr val="6075A7">
              <a:alpha val="90000"/>
            </a:srgbClr>
          </a:solidFill>
        </p:spPr>
        <p:txBody>
          <a:bodyPr lIns="274320" rIns="27432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26585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4766" y="1443210"/>
            <a:ext cx="4674259" cy="110948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9EC6C-9E3A-4E91-BA79-076256A3718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574767" y="2638425"/>
            <a:ext cx="4674258" cy="306291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9749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E14CCB-9051-4F6A-9131-8255E9305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2027"/>
            <a:ext cx="10515600" cy="8705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99FA1-8031-432E-8A7D-1BFE9DD03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31620"/>
            <a:ext cx="10515600" cy="4645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8D4F9F-4D9E-432B-A227-7A43DAF636ED}"/>
              </a:ext>
            </a:extLst>
          </p:cNvPr>
          <p:cNvSpPr/>
          <p:nvPr userDrawn="1"/>
        </p:nvSpPr>
        <p:spPr>
          <a:xfrm>
            <a:off x="11077574" y="6153108"/>
            <a:ext cx="307181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06667E40-889B-4682-AE8F-17411A3B3E19}" type="slidenum">
              <a:rPr lang="en-US" sz="1000" b="0" i="0" smtClean="0">
                <a:solidFill>
                  <a:schemeClr val="bg2"/>
                </a:solidFill>
                <a:latin typeface="+mj-lt"/>
              </a:rPr>
              <a:t>‹#›</a:t>
            </a:fld>
            <a:endParaRPr lang="en-US" sz="1000" b="0" i="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63507A-51A1-4918-B0B1-4C8450A5B141}"/>
              </a:ext>
            </a:extLst>
          </p:cNvPr>
          <p:cNvCxnSpPr>
            <a:cxnSpLocks/>
          </p:cNvCxnSpPr>
          <p:nvPr userDrawn="1"/>
        </p:nvCxnSpPr>
        <p:spPr>
          <a:xfrm>
            <a:off x="2038218" y="6288416"/>
            <a:ext cx="9048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34BBF0-2D33-41E3-97FA-31F6BFFFA7A4}"/>
              </a:ext>
            </a:extLst>
          </p:cNvPr>
          <p:cNvGrpSpPr/>
          <p:nvPr userDrawn="1"/>
        </p:nvGrpSpPr>
        <p:grpSpPr>
          <a:xfrm>
            <a:off x="880346" y="6176963"/>
            <a:ext cx="1103904" cy="189034"/>
            <a:chOff x="1004888" y="2554288"/>
            <a:chExt cx="10179051" cy="17430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7FFCB15-2412-4809-A328-02C842E0B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888" y="2554288"/>
              <a:ext cx="1793875" cy="1743075"/>
            </a:xfrm>
            <a:custGeom>
              <a:avLst/>
              <a:gdLst>
                <a:gd name="T0" fmla="*/ 568 w 568"/>
                <a:gd name="T1" fmla="*/ 48 h 549"/>
                <a:gd name="T2" fmla="*/ 414 w 568"/>
                <a:gd name="T3" fmla="*/ 0 h 549"/>
                <a:gd name="T4" fmla="*/ 141 w 568"/>
                <a:gd name="T5" fmla="*/ 254 h 549"/>
                <a:gd name="T6" fmla="*/ 71 w 568"/>
                <a:gd name="T7" fmla="*/ 264 h 549"/>
                <a:gd name="T8" fmla="*/ 0 w 568"/>
                <a:gd name="T9" fmla="*/ 274 h 549"/>
                <a:gd name="T10" fmla="*/ 71 w 568"/>
                <a:gd name="T11" fmla="*/ 285 h 549"/>
                <a:gd name="T12" fmla="*/ 141 w 568"/>
                <a:gd name="T13" fmla="*/ 295 h 549"/>
                <a:gd name="T14" fmla="*/ 414 w 568"/>
                <a:gd name="T15" fmla="*/ 549 h 549"/>
                <a:gd name="T16" fmla="*/ 568 w 568"/>
                <a:gd name="T17" fmla="*/ 501 h 549"/>
                <a:gd name="T18" fmla="*/ 438 w 568"/>
                <a:gd name="T19" fmla="*/ 535 h 549"/>
                <a:gd name="T20" fmla="*/ 173 w 568"/>
                <a:gd name="T21" fmla="*/ 274 h 549"/>
                <a:gd name="T22" fmla="*/ 438 w 568"/>
                <a:gd name="T23" fmla="*/ 14 h 549"/>
                <a:gd name="T24" fmla="*/ 568 w 568"/>
                <a:gd name="T25" fmla="*/ 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8" h="549">
                  <a:moveTo>
                    <a:pt x="568" y="48"/>
                  </a:moveTo>
                  <a:cubicBezTo>
                    <a:pt x="524" y="18"/>
                    <a:pt x="471" y="0"/>
                    <a:pt x="414" y="0"/>
                  </a:cubicBezTo>
                  <a:cubicBezTo>
                    <a:pt x="270" y="0"/>
                    <a:pt x="151" y="112"/>
                    <a:pt x="141" y="254"/>
                  </a:cubicBezTo>
                  <a:cubicBezTo>
                    <a:pt x="71" y="264"/>
                    <a:pt x="71" y="264"/>
                    <a:pt x="71" y="264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71" y="285"/>
                    <a:pt x="71" y="285"/>
                    <a:pt x="71" y="285"/>
                  </a:cubicBezTo>
                  <a:cubicBezTo>
                    <a:pt x="141" y="295"/>
                    <a:pt x="141" y="295"/>
                    <a:pt x="141" y="295"/>
                  </a:cubicBezTo>
                  <a:cubicBezTo>
                    <a:pt x="151" y="437"/>
                    <a:pt x="270" y="549"/>
                    <a:pt x="414" y="549"/>
                  </a:cubicBezTo>
                  <a:cubicBezTo>
                    <a:pt x="471" y="549"/>
                    <a:pt x="524" y="531"/>
                    <a:pt x="568" y="501"/>
                  </a:cubicBezTo>
                  <a:cubicBezTo>
                    <a:pt x="530" y="523"/>
                    <a:pt x="485" y="535"/>
                    <a:pt x="438" y="535"/>
                  </a:cubicBezTo>
                  <a:cubicBezTo>
                    <a:pt x="291" y="535"/>
                    <a:pt x="173" y="418"/>
                    <a:pt x="173" y="274"/>
                  </a:cubicBezTo>
                  <a:cubicBezTo>
                    <a:pt x="173" y="131"/>
                    <a:pt x="291" y="14"/>
                    <a:pt x="438" y="14"/>
                  </a:cubicBezTo>
                  <a:cubicBezTo>
                    <a:pt x="485" y="14"/>
                    <a:pt x="530" y="26"/>
                    <a:pt x="568" y="48"/>
                  </a:cubicBezTo>
                </a:path>
              </a:pathLst>
            </a:custGeom>
            <a:solidFill>
              <a:srgbClr val="F58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5C5F44B-F22E-47F7-A763-C013120FDB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9276" y="2859088"/>
              <a:ext cx="3170238" cy="1133475"/>
            </a:xfrm>
            <a:custGeom>
              <a:avLst/>
              <a:gdLst>
                <a:gd name="T0" fmla="*/ 307 w 1004"/>
                <a:gd name="T1" fmla="*/ 306 h 357"/>
                <a:gd name="T2" fmla="*/ 179 w 1004"/>
                <a:gd name="T3" fmla="*/ 356 h 357"/>
                <a:gd name="T4" fmla="*/ 0 w 1004"/>
                <a:gd name="T5" fmla="*/ 183 h 357"/>
                <a:gd name="T6" fmla="*/ 179 w 1004"/>
                <a:gd name="T7" fmla="*/ 5 h 357"/>
                <a:gd name="T8" fmla="*/ 303 w 1004"/>
                <a:gd name="T9" fmla="*/ 56 h 357"/>
                <a:gd name="T10" fmla="*/ 260 w 1004"/>
                <a:gd name="T11" fmla="*/ 97 h 357"/>
                <a:gd name="T12" fmla="*/ 179 w 1004"/>
                <a:gd name="T13" fmla="*/ 65 h 357"/>
                <a:gd name="T14" fmla="*/ 63 w 1004"/>
                <a:gd name="T15" fmla="*/ 183 h 357"/>
                <a:gd name="T16" fmla="*/ 179 w 1004"/>
                <a:gd name="T17" fmla="*/ 297 h 357"/>
                <a:gd name="T18" fmla="*/ 264 w 1004"/>
                <a:gd name="T19" fmla="*/ 262 h 357"/>
                <a:gd name="T20" fmla="*/ 307 w 1004"/>
                <a:gd name="T21" fmla="*/ 306 h 357"/>
                <a:gd name="T22" fmla="*/ 607 w 1004"/>
                <a:gd name="T23" fmla="*/ 67 h 357"/>
                <a:gd name="T24" fmla="*/ 474 w 1004"/>
                <a:gd name="T25" fmla="*/ 0 h 357"/>
                <a:gd name="T26" fmla="*/ 344 w 1004"/>
                <a:gd name="T27" fmla="*/ 98 h 357"/>
                <a:gd name="T28" fmla="*/ 476 w 1004"/>
                <a:gd name="T29" fmla="*/ 200 h 357"/>
                <a:gd name="T30" fmla="*/ 554 w 1004"/>
                <a:gd name="T31" fmla="*/ 250 h 357"/>
                <a:gd name="T32" fmla="*/ 477 w 1004"/>
                <a:gd name="T33" fmla="*/ 300 h 357"/>
                <a:gd name="T34" fmla="*/ 382 w 1004"/>
                <a:gd name="T35" fmla="*/ 247 h 357"/>
                <a:gd name="T36" fmla="*/ 329 w 1004"/>
                <a:gd name="T37" fmla="*/ 274 h 357"/>
                <a:gd name="T38" fmla="*/ 476 w 1004"/>
                <a:gd name="T39" fmla="*/ 357 h 357"/>
                <a:gd name="T40" fmla="*/ 617 w 1004"/>
                <a:gd name="T41" fmla="*/ 250 h 357"/>
                <a:gd name="T42" fmla="*/ 481 w 1004"/>
                <a:gd name="T43" fmla="*/ 143 h 357"/>
                <a:gd name="T44" fmla="*/ 406 w 1004"/>
                <a:gd name="T45" fmla="*/ 100 h 357"/>
                <a:gd name="T46" fmla="*/ 476 w 1004"/>
                <a:gd name="T47" fmla="*/ 55 h 357"/>
                <a:gd name="T48" fmla="*/ 556 w 1004"/>
                <a:gd name="T49" fmla="*/ 93 h 357"/>
                <a:gd name="T50" fmla="*/ 607 w 1004"/>
                <a:gd name="T51" fmla="*/ 67 h 357"/>
                <a:gd name="T52" fmla="*/ 818 w 1004"/>
                <a:gd name="T53" fmla="*/ 82 h 357"/>
                <a:gd name="T54" fmla="*/ 755 w 1004"/>
                <a:gd name="T55" fmla="*/ 226 h 357"/>
                <a:gd name="T56" fmla="*/ 880 w 1004"/>
                <a:gd name="T57" fmla="*/ 226 h 357"/>
                <a:gd name="T58" fmla="*/ 818 w 1004"/>
                <a:gd name="T59" fmla="*/ 82 h 357"/>
                <a:gd name="T60" fmla="*/ 906 w 1004"/>
                <a:gd name="T61" fmla="*/ 285 h 357"/>
                <a:gd name="T62" fmla="*/ 729 w 1004"/>
                <a:gd name="T63" fmla="*/ 285 h 357"/>
                <a:gd name="T64" fmla="*/ 701 w 1004"/>
                <a:gd name="T65" fmla="*/ 349 h 357"/>
                <a:gd name="T66" fmla="*/ 632 w 1004"/>
                <a:gd name="T67" fmla="*/ 349 h 357"/>
                <a:gd name="T68" fmla="*/ 783 w 1004"/>
                <a:gd name="T69" fmla="*/ 11 h 357"/>
                <a:gd name="T70" fmla="*/ 852 w 1004"/>
                <a:gd name="T71" fmla="*/ 11 h 357"/>
                <a:gd name="T72" fmla="*/ 1004 w 1004"/>
                <a:gd name="T73" fmla="*/ 349 h 357"/>
                <a:gd name="T74" fmla="*/ 934 w 1004"/>
                <a:gd name="T75" fmla="*/ 349 h 357"/>
                <a:gd name="T76" fmla="*/ 906 w 1004"/>
                <a:gd name="T77" fmla="*/ 28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4" h="357">
                  <a:moveTo>
                    <a:pt x="307" y="306"/>
                  </a:moveTo>
                  <a:cubicBezTo>
                    <a:pt x="272" y="340"/>
                    <a:pt x="228" y="356"/>
                    <a:pt x="179" y="356"/>
                  </a:cubicBezTo>
                  <a:cubicBezTo>
                    <a:pt x="54" y="356"/>
                    <a:pt x="1" y="270"/>
                    <a:pt x="0" y="183"/>
                  </a:cubicBezTo>
                  <a:cubicBezTo>
                    <a:pt x="0" y="94"/>
                    <a:pt x="57" y="5"/>
                    <a:pt x="179" y="5"/>
                  </a:cubicBezTo>
                  <a:cubicBezTo>
                    <a:pt x="225" y="5"/>
                    <a:pt x="268" y="22"/>
                    <a:pt x="303" y="56"/>
                  </a:cubicBezTo>
                  <a:cubicBezTo>
                    <a:pt x="260" y="97"/>
                    <a:pt x="260" y="97"/>
                    <a:pt x="260" y="97"/>
                  </a:cubicBezTo>
                  <a:cubicBezTo>
                    <a:pt x="238" y="76"/>
                    <a:pt x="208" y="65"/>
                    <a:pt x="179" y="65"/>
                  </a:cubicBezTo>
                  <a:cubicBezTo>
                    <a:pt x="98" y="65"/>
                    <a:pt x="62" y="126"/>
                    <a:pt x="63" y="183"/>
                  </a:cubicBezTo>
                  <a:cubicBezTo>
                    <a:pt x="63" y="238"/>
                    <a:pt x="96" y="297"/>
                    <a:pt x="179" y="297"/>
                  </a:cubicBezTo>
                  <a:cubicBezTo>
                    <a:pt x="208" y="297"/>
                    <a:pt x="242" y="285"/>
                    <a:pt x="264" y="262"/>
                  </a:cubicBezTo>
                  <a:lnTo>
                    <a:pt x="307" y="306"/>
                  </a:lnTo>
                  <a:close/>
                  <a:moveTo>
                    <a:pt x="607" y="67"/>
                  </a:moveTo>
                  <a:cubicBezTo>
                    <a:pt x="581" y="15"/>
                    <a:pt x="527" y="0"/>
                    <a:pt x="474" y="0"/>
                  </a:cubicBezTo>
                  <a:cubicBezTo>
                    <a:pt x="412" y="0"/>
                    <a:pt x="344" y="29"/>
                    <a:pt x="344" y="98"/>
                  </a:cubicBezTo>
                  <a:cubicBezTo>
                    <a:pt x="344" y="174"/>
                    <a:pt x="407" y="192"/>
                    <a:pt x="476" y="200"/>
                  </a:cubicBezTo>
                  <a:cubicBezTo>
                    <a:pt x="521" y="205"/>
                    <a:pt x="554" y="218"/>
                    <a:pt x="554" y="250"/>
                  </a:cubicBezTo>
                  <a:cubicBezTo>
                    <a:pt x="554" y="287"/>
                    <a:pt x="517" y="300"/>
                    <a:pt x="477" y="300"/>
                  </a:cubicBezTo>
                  <a:cubicBezTo>
                    <a:pt x="436" y="300"/>
                    <a:pt x="397" y="284"/>
                    <a:pt x="382" y="247"/>
                  </a:cubicBezTo>
                  <a:cubicBezTo>
                    <a:pt x="329" y="274"/>
                    <a:pt x="329" y="274"/>
                    <a:pt x="329" y="274"/>
                  </a:cubicBezTo>
                  <a:cubicBezTo>
                    <a:pt x="354" y="336"/>
                    <a:pt x="407" y="357"/>
                    <a:pt x="476" y="357"/>
                  </a:cubicBezTo>
                  <a:cubicBezTo>
                    <a:pt x="551" y="357"/>
                    <a:pt x="617" y="325"/>
                    <a:pt x="617" y="250"/>
                  </a:cubicBezTo>
                  <a:cubicBezTo>
                    <a:pt x="617" y="170"/>
                    <a:pt x="552" y="151"/>
                    <a:pt x="481" y="143"/>
                  </a:cubicBezTo>
                  <a:cubicBezTo>
                    <a:pt x="441" y="138"/>
                    <a:pt x="406" y="130"/>
                    <a:pt x="406" y="100"/>
                  </a:cubicBezTo>
                  <a:cubicBezTo>
                    <a:pt x="406" y="75"/>
                    <a:pt x="429" y="55"/>
                    <a:pt x="476" y="55"/>
                  </a:cubicBezTo>
                  <a:cubicBezTo>
                    <a:pt x="513" y="55"/>
                    <a:pt x="545" y="74"/>
                    <a:pt x="556" y="93"/>
                  </a:cubicBezTo>
                  <a:lnTo>
                    <a:pt x="607" y="67"/>
                  </a:lnTo>
                  <a:close/>
                  <a:moveTo>
                    <a:pt x="818" y="82"/>
                  </a:moveTo>
                  <a:cubicBezTo>
                    <a:pt x="755" y="226"/>
                    <a:pt x="755" y="226"/>
                    <a:pt x="755" y="226"/>
                  </a:cubicBezTo>
                  <a:cubicBezTo>
                    <a:pt x="880" y="226"/>
                    <a:pt x="880" y="226"/>
                    <a:pt x="880" y="226"/>
                  </a:cubicBezTo>
                  <a:lnTo>
                    <a:pt x="818" y="82"/>
                  </a:lnTo>
                  <a:close/>
                  <a:moveTo>
                    <a:pt x="906" y="285"/>
                  </a:moveTo>
                  <a:cubicBezTo>
                    <a:pt x="729" y="285"/>
                    <a:pt x="729" y="285"/>
                    <a:pt x="729" y="285"/>
                  </a:cubicBezTo>
                  <a:cubicBezTo>
                    <a:pt x="701" y="349"/>
                    <a:pt x="701" y="349"/>
                    <a:pt x="701" y="349"/>
                  </a:cubicBezTo>
                  <a:cubicBezTo>
                    <a:pt x="632" y="349"/>
                    <a:pt x="632" y="349"/>
                    <a:pt x="632" y="349"/>
                  </a:cubicBezTo>
                  <a:cubicBezTo>
                    <a:pt x="783" y="11"/>
                    <a:pt x="783" y="11"/>
                    <a:pt x="783" y="11"/>
                  </a:cubicBezTo>
                  <a:cubicBezTo>
                    <a:pt x="852" y="11"/>
                    <a:pt x="852" y="11"/>
                    <a:pt x="852" y="11"/>
                  </a:cubicBezTo>
                  <a:cubicBezTo>
                    <a:pt x="1004" y="349"/>
                    <a:pt x="1004" y="349"/>
                    <a:pt x="1004" y="349"/>
                  </a:cubicBezTo>
                  <a:cubicBezTo>
                    <a:pt x="934" y="349"/>
                    <a:pt x="934" y="349"/>
                    <a:pt x="934" y="349"/>
                  </a:cubicBezTo>
                  <a:lnTo>
                    <a:pt x="906" y="285"/>
                  </a:lnTo>
                  <a:close/>
                </a:path>
              </a:pathLst>
            </a:custGeom>
            <a:solidFill>
              <a:srgbClr val="F58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3B7EC61F-303B-4E0D-9FCE-37E7341C7F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9226" y="2894013"/>
              <a:ext cx="5954713" cy="1085850"/>
            </a:xfrm>
            <a:custGeom>
              <a:avLst/>
              <a:gdLst>
                <a:gd name="T0" fmla="*/ 230 w 1886"/>
                <a:gd name="T1" fmla="*/ 107 h 342"/>
                <a:gd name="T2" fmla="*/ 34 w 1886"/>
                <a:gd name="T3" fmla="*/ 182 h 342"/>
                <a:gd name="T4" fmla="*/ 152 w 1886"/>
                <a:gd name="T5" fmla="*/ 32 h 342"/>
                <a:gd name="T6" fmla="*/ 263 w 1886"/>
                <a:gd name="T7" fmla="*/ 107 h 342"/>
                <a:gd name="T8" fmla="*/ 0 w 1886"/>
                <a:gd name="T9" fmla="*/ 0 h 342"/>
                <a:gd name="T10" fmla="*/ 34 w 1886"/>
                <a:gd name="T11" fmla="*/ 338 h 342"/>
                <a:gd name="T12" fmla="*/ 121 w 1886"/>
                <a:gd name="T13" fmla="*/ 213 h 342"/>
                <a:gd name="T14" fmla="*/ 277 w 1886"/>
                <a:gd name="T15" fmla="*/ 338 h 342"/>
                <a:gd name="T16" fmla="*/ 300 w 1886"/>
                <a:gd name="T17" fmla="*/ 205 h 342"/>
                <a:gd name="T18" fmla="*/ 477 w 1886"/>
                <a:gd name="T19" fmla="*/ 205 h 342"/>
                <a:gd name="T20" fmla="*/ 507 w 1886"/>
                <a:gd name="T21" fmla="*/ 232 h 342"/>
                <a:gd name="T22" fmla="*/ 267 w 1886"/>
                <a:gd name="T23" fmla="*/ 218 h 342"/>
                <a:gd name="T24" fmla="*/ 492 w 1886"/>
                <a:gd name="T25" fmla="*/ 298 h 342"/>
                <a:gd name="T26" fmla="*/ 390 w 1886"/>
                <a:gd name="T27" fmla="*/ 311 h 342"/>
                <a:gd name="T28" fmla="*/ 507 w 1886"/>
                <a:gd name="T29" fmla="*/ 232 h 342"/>
                <a:gd name="T30" fmla="*/ 627 w 1886"/>
                <a:gd name="T31" fmla="*/ 95 h 342"/>
                <a:gd name="T32" fmla="*/ 625 w 1886"/>
                <a:gd name="T33" fmla="*/ 230 h 342"/>
                <a:gd name="T34" fmla="*/ 629 w 1886"/>
                <a:gd name="T35" fmla="*/ 313 h 342"/>
                <a:gd name="T36" fmla="*/ 523 w 1886"/>
                <a:gd name="T37" fmla="*/ 296 h 342"/>
                <a:gd name="T38" fmla="*/ 726 w 1886"/>
                <a:gd name="T39" fmla="*/ 273 h 342"/>
                <a:gd name="T40" fmla="*/ 563 w 1886"/>
                <a:gd name="T41" fmla="*/ 163 h 342"/>
                <a:gd name="T42" fmla="*/ 698 w 1886"/>
                <a:gd name="T43" fmla="*/ 148 h 342"/>
                <a:gd name="T44" fmla="*/ 776 w 1886"/>
                <a:gd name="T45" fmla="*/ 205 h 342"/>
                <a:gd name="T46" fmla="*/ 953 w 1886"/>
                <a:gd name="T47" fmla="*/ 205 h 342"/>
                <a:gd name="T48" fmla="*/ 983 w 1886"/>
                <a:gd name="T49" fmla="*/ 232 h 342"/>
                <a:gd name="T50" fmla="*/ 743 w 1886"/>
                <a:gd name="T51" fmla="*/ 218 h 342"/>
                <a:gd name="T52" fmla="*/ 968 w 1886"/>
                <a:gd name="T53" fmla="*/ 298 h 342"/>
                <a:gd name="T54" fmla="*/ 866 w 1886"/>
                <a:gd name="T55" fmla="*/ 311 h 342"/>
                <a:gd name="T56" fmla="*/ 983 w 1886"/>
                <a:gd name="T57" fmla="*/ 232 h 342"/>
                <a:gd name="T58" fmla="*/ 1128 w 1886"/>
                <a:gd name="T59" fmla="*/ 312 h 342"/>
                <a:gd name="T60" fmla="*/ 1128 w 1886"/>
                <a:gd name="T61" fmla="*/ 126 h 342"/>
                <a:gd name="T62" fmla="*/ 1127 w 1886"/>
                <a:gd name="T63" fmla="*/ 96 h 342"/>
                <a:gd name="T64" fmla="*/ 1126 w 1886"/>
                <a:gd name="T65" fmla="*/ 342 h 342"/>
                <a:gd name="T66" fmla="*/ 1221 w 1886"/>
                <a:gd name="T67" fmla="*/ 338 h 342"/>
                <a:gd name="T68" fmla="*/ 1250 w 1886"/>
                <a:gd name="T69" fmla="*/ 100 h 342"/>
                <a:gd name="T70" fmla="*/ 1220 w 1886"/>
                <a:gd name="T71" fmla="*/ 147 h 342"/>
                <a:gd name="T72" fmla="*/ 1280 w 1886"/>
                <a:gd name="T73" fmla="*/ 338 h 342"/>
                <a:gd name="T74" fmla="*/ 1312 w 1886"/>
                <a:gd name="T75" fmla="*/ 202 h 342"/>
                <a:gd name="T76" fmla="*/ 1427 w 1886"/>
                <a:gd name="T77" fmla="*/ 140 h 342"/>
                <a:gd name="T78" fmla="*/ 1388 w 1886"/>
                <a:gd name="T79" fmla="*/ 96 h 342"/>
                <a:gd name="T80" fmla="*/ 1310 w 1886"/>
                <a:gd name="T81" fmla="*/ 100 h 342"/>
                <a:gd name="T82" fmla="*/ 1627 w 1886"/>
                <a:gd name="T83" fmla="*/ 284 h 342"/>
                <a:gd name="T84" fmla="*/ 1469 w 1886"/>
                <a:gd name="T85" fmla="*/ 219 h 342"/>
                <a:gd name="T86" fmla="*/ 1624 w 1886"/>
                <a:gd name="T87" fmla="*/ 152 h 342"/>
                <a:gd name="T88" fmla="*/ 1561 w 1886"/>
                <a:gd name="T89" fmla="*/ 96 h 342"/>
                <a:gd name="T90" fmla="*/ 1561 w 1886"/>
                <a:gd name="T91" fmla="*/ 342 h 342"/>
                <a:gd name="T92" fmla="*/ 1627 w 1886"/>
                <a:gd name="T93" fmla="*/ 284 h 342"/>
                <a:gd name="T94" fmla="*/ 1672 w 1886"/>
                <a:gd name="T95" fmla="*/ 338 h 342"/>
                <a:gd name="T96" fmla="*/ 1704 w 1886"/>
                <a:gd name="T97" fmla="*/ 210 h 342"/>
                <a:gd name="T98" fmla="*/ 1854 w 1886"/>
                <a:gd name="T99" fmla="*/ 204 h 342"/>
                <a:gd name="T100" fmla="*/ 1886 w 1886"/>
                <a:gd name="T101" fmla="*/ 338 h 342"/>
                <a:gd name="T102" fmla="*/ 1787 w 1886"/>
                <a:gd name="T103" fmla="*/ 96 h 342"/>
                <a:gd name="T104" fmla="*/ 1704 w 1886"/>
                <a:gd name="T105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86" h="342">
                  <a:moveTo>
                    <a:pt x="152" y="32"/>
                  </a:moveTo>
                  <a:cubicBezTo>
                    <a:pt x="204" y="32"/>
                    <a:pt x="230" y="65"/>
                    <a:pt x="230" y="107"/>
                  </a:cubicBezTo>
                  <a:cubicBezTo>
                    <a:pt x="230" y="150"/>
                    <a:pt x="204" y="182"/>
                    <a:pt x="150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32"/>
                    <a:pt x="34" y="32"/>
                    <a:pt x="34" y="32"/>
                  </a:cubicBezTo>
                  <a:lnTo>
                    <a:pt x="152" y="32"/>
                  </a:lnTo>
                  <a:close/>
                  <a:moveTo>
                    <a:pt x="162" y="211"/>
                  </a:moveTo>
                  <a:cubicBezTo>
                    <a:pt x="233" y="208"/>
                    <a:pt x="264" y="160"/>
                    <a:pt x="263" y="107"/>
                  </a:cubicBezTo>
                  <a:cubicBezTo>
                    <a:pt x="263" y="50"/>
                    <a:pt x="227" y="0"/>
                    <a:pt x="152" y="0"/>
                  </a:cubicBezTo>
                  <a:cubicBezTo>
                    <a:pt x="101" y="0"/>
                    <a:pt x="51" y="0"/>
                    <a:pt x="0" y="0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34" y="338"/>
                    <a:pt x="34" y="338"/>
                    <a:pt x="34" y="338"/>
                  </a:cubicBezTo>
                  <a:cubicBezTo>
                    <a:pt x="34" y="213"/>
                    <a:pt x="34" y="213"/>
                    <a:pt x="34" y="213"/>
                  </a:cubicBezTo>
                  <a:cubicBezTo>
                    <a:pt x="121" y="213"/>
                    <a:pt x="121" y="213"/>
                    <a:pt x="121" y="213"/>
                  </a:cubicBezTo>
                  <a:cubicBezTo>
                    <a:pt x="233" y="338"/>
                    <a:pt x="233" y="338"/>
                    <a:pt x="233" y="338"/>
                  </a:cubicBezTo>
                  <a:cubicBezTo>
                    <a:pt x="277" y="338"/>
                    <a:pt x="277" y="338"/>
                    <a:pt x="277" y="338"/>
                  </a:cubicBezTo>
                  <a:lnTo>
                    <a:pt x="162" y="211"/>
                  </a:lnTo>
                  <a:close/>
                  <a:moveTo>
                    <a:pt x="300" y="205"/>
                  </a:moveTo>
                  <a:cubicBezTo>
                    <a:pt x="306" y="153"/>
                    <a:pt x="341" y="124"/>
                    <a:pt x="389" y="124"/>
                  </a:cubicBezTo>
                  <a:cubicBezTo>
                    <a:pt x="437" y="124"/>
                    <a:pt x="476" y="153"/>
                    <a:pt x="477" y="205"/>
                  </a:cubicBezTo>
                  <a:lnTo>
                    <a:pt x="300" y="205"/>
                  </a:lnTo>
                  <a:close/>
                  <a:moveTo>
                    <a:pt x="507" y="232"/>
                  </a:moveTo>
                  <a:cubicBezTo>
                    <a:pt x="516" y="138"/>
                    <a:pt x="459" y="95"/>
                    <a:pt x="389" y="95"/>
                  </a:cubicBezTo>
                  <a:cubicBezTo>
                    <a:pt x="318" y="95"/>
                    <a:pt x="267" y="147"/>
                    <a:pt x="267" y="218"/>
                  </a:cubicBezTo>
                  <a:cubicBezTo>
                    <a:pt x="267" y="294"/>
                    <a:pt x="319" y="342"/>
                    <a:pt x="390" y="342"/>
                  </a:cubicBezTo>
                  <a:cubicBezTo>
                    <a:pt x="428" y="342"/>
                    <a:pt x="469" y="327"/>
                    <a:pt x="492" y="298"/>
                  </a:cubicBezTo>
                  <a:cubicBezTo>
                    <a:pt x="471" y="278"/>
                    <a:pt x="471" y="278"/>
                    <a:pt x="471" y="278"/>
                  </a:cubicBezTo>
                  <a:cubicBezTo>
                    <a:pt x="454" y="300"/>
                    <a:pt x="419" y="311"/>
                    <a:pt x="390" y="311"/>
                  </a:cubicBezTo>
                  <a:cubicBezTo>
                    <a:pt x="343" y="311"/>
                    <a:pt x="304" y="282"/>
                    <a:pt x="300" y="232"/>
                  </a:cubicBezTo>
                  <a:lnTo>
                    <a:pt x="507" y="232"/>
                  </a:lnTo>
                  <a:close/>
                  <a:moveTo>
                    <a:pt x="717" y="127"/>
                  </a:moveTo>
                  <a:cubicBezTo>
                    <a:pt x="692" y="105"/>
                    <a:pt x="663" y="95"/>
                    <a:pt x="627" y="95"/>
                  </a:cubicBezTo>
                  <a:cubicBezTo>
                    <a:pt x="580" y="94"/>
                    <a:pt x="531" y="115"/>
                    <a:pt x="531" y="164"/>
                  </a:cubicBezTo>
                  <a:cubicBezTo>
                    <a:pt x="532" y="213"/>
                    <a:pt x="579" y="224"/>
                    <a:pt x="625" y="230"/>
                  </a:cubicBezTo>
                  <a:cubicBezTo>
                    <a:pt x="663" y="236"/>
                    <a:pt x="694" y="241"/>
                    <a:pt x="694" y="273"/>
                  </a:cubicBezTo>
                  <a:cubicBezTo>
                    <a:pt x="694" y="305"/>
                    <a:pt x="656" y="313"/>
                    <a:pt x="629" y="313"/>
                  </a:cubicBezTo>
                  <a:cubicBezTo>
                    <a:pt x="599" y="312"/>
                    <a:pt x="563" y="302"/>
                    <a:pt x="543" y="274"/>
                  </a:cubicBezTo>
                  <a:cubicBezTo>
                    <a:pt x="523" y="296"/>
                    <a:pt x="523" y="296"/>
                    <a:pt x="523" y="296"/>
                  </a:cubicBezTo>
                  <a:cubicBezTo>
                    <a:pt x="547" y="329"/>
                    <a:pt x="588" y="342"/>
                    <a:pt x="629" y="342"/>
                  </a:cubicBezTo>
                  <a:cubicBezTo>
                    <a:pt x="677" y="342"/>
                    <a:pt x="725" y="323"/>
                    <a:pt x="726" y="273"/>
                  </a:cubicBezTo>
                  <a:cubicBezTo>
                    <a:pt x="726" y="215"/>
                    <a:pt x="671" y="208"/>
                    <a:pt x="628" y="202"/>
                  </a:cubicBezTo>
                  <a:cubicBezTo>
                    <a:pt x="598" y="198"/>
                    <a:pt x="563" y="191"/>
                    <a:pt x="563" y="163"/>
                  </a:cubicBezTo>
                  <a:cubicBezTo>
                    <a:pt x="562" y="136"/>
                    <a:pt x="593" y="124"/>
                    <a:pt x="628" y="124"/>
                  </a:cubicBezTo>
                  <a:cubicBezTo>
                    <a:pt x="653" y="124"/>
                    <a:pt x="676" y="128"/>
                    <a:pt x="698" y="148"/>
                  </a:cubicBezTo>
                  <a:lnTo>
                    <a:pt x="717" y="127"/>
                  </a:lnTo>
                  <a:close/>
                  <a:moveTo>
                    <a:pt x="776" y="205"/>
                  </a:moveTo>
                  <a:cubicBezTo>
                    <a:pt x="782" y="153"/>
                    <a:pt x="817" y="124"/>
                    <a:pt x="865" y="124"/>
                  </a:cubicBezTo>
                  <a:cubicBezTo>
                    <a:pt x="913" y="124"/>
                    <a:pt x="952" y="153"/>
                    <a:pt x="953" y="205"/>
                  </a:cubicBezTo>
                  <a:lnTo>
                    <a:pt x="776" y="205"/>
                  </a:lnTo>
                  <a:close/>
                  <a:moveTo>
                    <a:pt x="983" y="232"/>
                  </a:moveTo>
                  <a:cubicBezTo>
                    <a:pt x="992" y="138"/>
                    <a:pt x="935" y="95"/>
                    <a:pt x="864" y="95"/>
                  </a:cubicBezTo>
                  <a:cubicBezTo>
                    <a:pt x="794" y="95"/>
                    <a:pt x="743" y="147"/>
                    <a:pt x="743" y="218"/>
                  </a:cubicBezTo>
                  <a:cubicBezTo>
                    <a:pt x="743" y="294"/>
                    <a:pt x="795" y="342"/>
                    <a:pt x="866" y="342"/>
                  </a:cubicBezTo>
                  <a:cubicBezTo>
                    <a:pt x="904" y="342"/>
                    <a:pt x="944" y="327"/>
                    <a:pt x="968" y="298"/>
                  </a:cubicBezTo>
                  <a:cubicBezTo>
                    <a:pt x="946" y="278"/>
                    <a:pt x="946" y="278"/>
                    <a:pt x="946" y="278"/>
                  </a:cubicBezTo>
                  <a:cubicBezTo>
                    <a:pt x="930" y="300"/>
                    <a:pt x="895" y="311"/>
                    <a:pt x="866" y="311"/>
                  </a:cubicBezTo>
                  <a:cubicBezTo>
                    <a:pt x="819" y="311"/>
                    <a:pt x="780" y="282"/>
                    <a:pt x="776" y="232"/>
                  </a:cubicBezTo>
                  <a:lnTo>
                    <a:pt x="983" y="232"/>
                  </a:lnTo>
                  <a:close/>
                  <a:moveTo>
                    <a:pt x="1128" y="126"/>
                  </a:moveTo>
                  <a:cubicBezTo>
                    <a:pt x="1250" y="126"/>
                    <a:pt x="1250" y="312"/>
                    <a:pt x="1128" y="312"/>
                  </a:cubicBezTo>
                  <a:cubicBezTo>
                    <a:pt x="1078" y="312"/>
                    <a:pt x="1037" y="275"/>
                    <a:pt x="1037" y="219"/>
                  </a:cubicBezTo>
                  <a:cubicBezTo>
                    <a:pt x="1037" y="163"/>
                    <a:pt x="1078" y="126"/>
                    <a:pt x="1128" y="126"/>
                  </a:cubicBezTo>
                  <a:moveTo>
                    <a:pt x="1220" y="147"/>
                  </a:moveTo>
                  <a:cubicBezTo>
                    <a:pt x="1202" y="113"/>
                    <a:pt x="1163" y="96"/>
                    <a:pt x="1127" y="96"/>
                  </a:cubicBezTo>
                  <a:cubicBezTo>
                    <a:pt x="1059" y="96"/>
                    <a:pt x="1005" y="144"/>
                    <a:pt x="1005" y="219"/>
                  </a:cubicBezTo>
                  <a:cubicBezTo>
                    <a:pt x="1005" y="294"/>
                    <a:pt x="1059" y="342"/>
                    <a:pt x="1126" y="342"/>
                  </a:cubicBezTo>
                  <a:cubicBezTo>
                    <a:pt x="1162" y="342"/>
                    <a:pt x="1200" y="326"/>
                    <a:pt x="1221" y="290"/>
                  </a:cubicBezTo>
                  <a:cubicBezTo>
                    <a:pt x="1221" y="338"/>
                    <a:pt x="1221" y="338"/>
                    <a:pt x="1221" y="338"/>
                  </a:cubicBezTo>
                  <a:cubicBezTo>
                    <a:pt x="1250" y="338"/>
                    <a:pt x="1250" y="338"/>
                    <a:pt x="1250" y="338"/>
                  </a:cubicBezTo>
                  <a:cubicBezTo>
                    <a:pt x="1250" y="258"/>
                    <a:pt x="1250" y="179"/>
                    <a:pt x="1250" y="100"/>
                  </a:cubicBezTo>
                  <a:cubicBezTo>
                    <a:pt x="1220" y="100"/>
                    <a:pt x="1220" y="100"/>
                    <a:pt x="1220" y="100"/>
                  </a:cubicBezTo>
                  <a:lnTo>
                    <a:pt x="1220" y="147"/>
                  </a:lnTo>
                  <a:close/>
                  <a:moveTo>
                    <a:pt x="1280" y="100"/>
                  </a:moveTo>
                  <a:cubicBezTo>
                    <a:pt x="1280" y="338"/>
                    <a:pt x="1280" y="338"/>
                    <a:pt x="1280" y="338"/>
                  </a:cubicBezTo>
                  <a:cubicBezTo>
                    <a:pt x="1312" y="338"/>
                    <a:pt x="1312" y="338"/>
                    <a:pt x="1312" y="338"/>
                  </a:cubicBezTo>
                  <a:cubicBezTo>
                    <a:pt x="1312" y="202"/>
                    <a:pt x="1312" y="202"/>
                    <a:pt x="1312" y="202"/>
                  </a:cubicBezTo>
                  <a:cubicBezTo>
                    <a:pt x="1312" y="159"/>
                    <a:pt x="1345" y="128"/>
                    <a:pt x="1386" y="127"/>
                  </a:cubicBezTo>
                  <a:cubicBezTo>
                    <a:pt x="1401" y="127"/>
                    <a:pt x="1415" y="132"/>
                    <a:pt x="1427" y="140"/>
                  </a:cubicBezTo>
                  <a:cubicBezTo>
                    <a:pt x="1442" y="113"/>
                    <a:pt x="1442" y="113"/>
                    <a:pt x="1442" y="113"/>
                  </a:cubicBezTo>
                  <a:cubicBezTo>
                    <a:pt x="1425" y="101"/>
                    <a:pt x="1410" y="96"/>
                    <a:pt x="1388" y="96"/>
                  </a:cubicBezTo>
                  <a:cubicBezTo>
                    <a:pt x="1360" y="96"/>
                    <a:pt x="1328" y="107"/>
                    <a:pt x="1312" y="139"/>
                  </a:cubicBezTo>
                  <a:cubicBezTo>
                    <a:pt x="1310" y="100"/>
                    <a:pt x="1310" y="100"/>
                    <a:pt x="1310" y="100"/>
                  </a:cubicBezTo>
                  <a:lnTo>
                    <a:pt x="1280" y="100"/>
                  </a:lnTo>
                  <a:close/>
                  <a:moveTo>
                    <a:pt x="1627" y="284"/>
                  </a:moveTo>
                  <a:cubicBezTo>
                    <a:pt x="1609" y="302"/>
                    <a:pt x="1585" y="311"/>
                    <a:pt x="1561" y="311"/>
                  </a:cubicBezTo>
                  <a:cubicBezTo>
                    <a:pt x="1511" y="311"/>
                    <a:pt x="1469" y="278"/>
                    <a:pt x="1469" y="219"/>
                  </a:cubicBezTo>
                  <a:cubicBezTo>
                    <a:pt x="1469" y="160"/>
                    <a:pt x="1511" y="126"/>
                    <a:pt x="1561" y="126"/>
                  </a:cubicBezTo>
                  <a:cubicBezTo>
                    <a:pt x="1584" y="126"/>
                    <a:pt x="1606" y="134"/>
                    <a:pt x="1624" y="152"/>
                  </a:cubicBezTo>
                  <a:cubicBezTo>
                    <a:pt x="1646" y="131"/>
                    <a:pt x="1646" y="131"/>
                    <a:pt x="1646" y="131"/>
                  </a:cubicBezTo>
                  <a:cubicBezTo>
                    <a:pt x="1620" y="107"/>
                    <a:pt x="1593" y="96"/>
                    <a:pt x="1561" y="96"/>
                  </a:cubicBezTo>
                  <a:cubicBezTo>
                    <a:pt x="1491" y="96"/>
                    <a:pt x="1437" y="141"/>
                    <a:pt x="1437" y="219"/>
                  </a:cubicBezTo>
                  <a:cubicBezTo>
                    <a:pt x="1437" y="297"/>
                    <a:pt x="1493" y="342"/>
                    <a:pt x="1561" y="342"/>
                  </a:cubicBezTo>
                  <a:cubicBezTo>
                    <a:pt x="1593" y="342"/>
                    <a:pt x="1624" y="330"/>
                    <a:pt x="1649" y="306"/>
                  </a:cubicBezTo>
                  <a:lnTo>
                    <a:pt x="1627" y="284"/>
                  </a:lnTo>
                  <a:close/>
                  <a:moveTo>
                    <a:pt x="1672" y="0"/>
                  </a:moveTo>
                  <a:cubicBezTo>
                    <a:pt x="1672" y="338"/>
                    <a:pt x="1672" y="338"/>
                    <a:pt x="1672" y="338"/>
                  </a:cubicBezTo>
                  <a:cubicBezTo>
                    <a:pt x="1704" y="338"/>
                    <a:pt x="1704" y="338"/>
                    <a:pt x="1704" y="338"/>
                  </a:cubicBezTo>
                  <a:cubicBezTo>
                    <a:pt x="1704" y="210"/>
                    <a:pt x="1704" y="210"/>
                    <a:pt x="1704" y="210"/>
                  </a:cubicBezTo>
                  <a:cubicBezTo>
                    <a:pt x="1704" y="163"/>
                    <a:pt x="1737" y="127"/>
                    <a:pt x="1783" y="127"/>
                  </a:cubicBezTo>
                  <a:cubicBezTo>
                    <a:pt x="1831" y="127"/>
                    <a:pt x="1854" y="157"/>
                    <a:pt x="1854" y="204"/>
                  </a:cubicBezTo>
                  <a:cubicBezTo>
                    <a:pt x="1854" y="338"/>
                    <a:pt x="1854" y="338"/>
                    <a:pt x="1854" y="338"/>
                  </a:cubicBezTo>
                  <a:cubicBezTo>
                    <a:pt x="1886" y="338"/>
                    <a:pt x="1886" y="338"/>
                    <a:pt x="1886" y="338"/>
                  </a:cubicBezTo>
                  <a:cubicBezTo>
                    <a:pt x="1886" y="204"/>
                    <a:pt x="1886" y="204"/>
                    <a:pt x="1886" y="204"/>
                  </a:cubicBezTo>
                  <a:cubicBezTo>
                    <a:pt x="1886" y="140"/>
                    <a:pt x="1853" y="96"/>
                    <a:pt x="1787" y="96"/>
                  </a:cubicBezTo>
                  <a:cubicBezTo>
                    <a:pt x="1755" y="97"/>
                    <a:pt x="1724" y="109"/>
                    <a:pt x="1704" y="141"/>
                  </a:cubicBezTo>
                  <a:cubicBezTo>
                    <a:pt x="1704" y="0"/>
                    <a:pt x="1704" y="0"/>
                    <a:pt x="1704" y="0"/>
                  </a:cubicBezTo>
                  <a:lnTo>
                    <a:pt x="1672" y="0"/>
                  </a:lnTo>
                  <a:close/>
                </a:path>
              </a:pathLst>
            </a:custGeom>
            <a:solidFill>
              <a:srgbClr val="6C7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3FEFC55-8C3A-42B5-9210-060C33C6EFC1}"/>
              </a:ext>
            </a:extLst>
          </p:cNvPr>
          <p:cNvSpPr/>
          <p:nvPr userDrawn="1"/>
        </p:nvSpPr>
        <p:spPr>
          <a:xfrm>
            <a:off x="4957709" y="6414677"/>
            <a:ext cx="2276585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1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Copyright © 2025 by CSA Research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F31CB6-95B2-4A4E-8B56-1C990F8EE779}"/>
              </a:ext>
            </a:extLst>
          </p:cNvPr>
          <p:cNvSpPr/>
          <p:nvPr userDrawn="1"/>
        </p:nvSpPr>
        <p:spPr>
          <a:xfrm>
            <a:off x="0" y="1"/>
            <a:ext cx="11257472" cy="862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3ADE22-FD07-4FF4-842F-0A5317C09295}"/>
              </a:ext>
            </a:extLst>
          </p:cNvPr>
          <p:cNvSpPr/>
          <p:nvPr userDrawn="1"/>
        </p:nvSpPr>
        <p:spPr>
          <a:xfrm>
            <a:off x="934528" y="1"/>
            <a:ext cx="11257472" cy="862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5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4" r:id="rId3"/>
    <p:sldLayoutId id="2147483652" r:id="rId4"/>
    <p:sldLayoutId id="2147483679" r:id="rId5"/>
    <p:sldLayoutId id="2147483691" r:id="rId6"/>
    <p:sldLayoutId id="214748369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Noto Sans" panose="020B0502040504020204" pitchFamily="3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hyperlink" Target="https://insights.csa-research.com/reportaction/305013083/Toc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5" Type="http://schemas.openxmlformats.org/officeDocument/2006/relationships/customXml" Target="../ink/ink2.xml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ghts.csa-research.com/reportaction/305013481/Toc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ghts.csa-research.com/reportaction/305013520/Toc" TargetMode="External"/><Relationship Id="rId7" Type="http://schemas.openxmlformats.org/officeDocument/2006/relationships/slide" Target="slide2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hyperlink" Target="https://insights.csa-research.com/reportaction/305013549/Toc" TargetMode="External"/><Relationship Id="rId4" Type="http://schemas.openxmlformats.org/officeDocument/2006/relationships/hyperlink" Target="https://insights.csa-research.com/reportaction/305013581/Toc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2.xml"/><Relationship Id="rId4" Type="http://schemas.openxmlformats.org/officeDocument/2006/relationships/hyperlink" Target="https://insights.csa-research.com/reportaction/305013520/Toc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2.xml"/><Relationship Id="rId4" Type="http://schemas.openxmlformats.org/officeDocument/2006/relationships/hyperlink" Target="https://insights.csa-research.com/reportaction/305013581/Toc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insights.csa-research.com/reportaction/305013217/Toc" TargetMode="External"/><Relationship Id="rId3" Type="http://schemas.openxmlformats.org/officeDocument/2006/relationships/hyperlink" Target="mailto:clientservice@csa-research.com" TargetMode="External"/><Relationship Id="rId7" Type="http://schemas.openxmlformats.org/officeDocument/2006/relationships/hyperlink" Target="https://insights.csa-research.com/reportaction/305013179/Toc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sights.csa-research.com/reportaction/305013683/Toc" TargetMode="External"/><Relationship Id="rId5" Type="http://schemas.openxmlformats.org/officeDocument/2006/relationships/hyperlink" Target="https://insights.csa-research.com/reportaction/305013733/Toc" TargetMode="External"/><Relationship Id="rId4" Type="http://schemas.openxmlformats.org/officeDocument/2006/relationships/hyperlink" Target="https://insights.csa-research.com/reportaction/305013551/Toc" TargetMode="External"/><Relationship Id="rId9" Type="http://schemas.openxmlformats.org/officeDocument/2006/relationships/hyperlink" Target="https://insights.csa-research.com/reportaction/305013169/Toc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a-research.com/insights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csa-research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1989137"/>
            <a:ext cx="6491748" cy="12033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MS PGothic" charset="0"/>
              </a:rPr>
              <a:t>Your Seat at the Table </a:t>
            </a:r>
            <a:br>
              <a:rPr lang="en-US" dirty="0"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>Awaits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3147219"/>
            <a:ext cx="5257800" cy="56356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/>
              <a:t>Take It!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30 April 2025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38200" y="4292995"/>
            <a:ext cx="5607756" cy="352425"/>
          </a:xfrm>
        </p:spPr>
        <p:txBody>
          <a:bodyPr/>
          <a:lstStyle/>
          <a:p>
            <a:r>
              <a:rPr lang="en-US" dirty="0"/>
              <a:t>CSA Research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3EF9BF-1668-462F-B3B0-B8E06E0EBB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Copyright © 2025 by CSA Research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889716" y="3800475"/>
            <a:ext cx="2222500" cy="0"/>
          </a:xfrm>
          <a:prstGeom prst="line">
            <a:avLst/>
          </a:prstGeom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4E60C0-FA16-41F3-841A-4FA56F90D5CB}"/>
              </a:ext>
            </a:extLst>
          </p:cNvPr>
          <p:cNvGrpSpPr/>
          <p:nvPr/>
        </p:nvGrpSpPr>
        <p:grpSpPr>
          <a:xfrm>
            <a:off x="838199" y="930825"/>
            <a:ext cx="2950860" cy="505309"/>
            <a:chOff x="1004888" y="2554288"/>
            <a:chExt cx="10179050" cy="1743075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CC2EF0B5-6F84-4D9B-84B0-78BB4EEA2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888" y="2554288"/>
              <a:ext cx="1793875" cy="1743075"/>
            </a:xfrm>
            <a:custGeom>
              <a:avLst/>
              <a:gdLst>
                <a:gd name="T0" fmla="*/ 568 w 568"/>
                <a:gd name="T1" fmla="*/ 48 h 549"/>
                <a:gd name="T2" fmla="*/ 414 w 568"/>
                <a:gd name="T3" fmla="*/ 0 h 549"/>
                <a:gd name="T4" fmla="*/ 141 w 568"/>
                <a:gd name="T5" fmla="*/ 254 h 549"/>
                <a:gd name="T6" fmla="*/ 71 w 568"/>
                <a:gd name="T7" fmla="*/ 264 h 549"/>
                <a:gd name="T8" fmla="*/ 0 w 568"/>
                <a:gd name="T9" fmla="*/ 274 h 549"/>
                <a:gd name="T10" fmla="*/ 71 w 568"/>
                <a:gd name="T11" fmla="*/ 285 h 549"/>
                <a:gd name="T12" fmla="*/ 141 w 568"/>
                <a:gd name="T13" fmla="*/ 295 h 549"/>
                <a:gd name="T14" fmla="*/ 414 w 568"/>
                <a:gd name="T15" fmla="*/ 549 h 549"/>
                <a:gd name="T16" fmla="*/ 568 w 568"/>
                <a:gd name="T17" fmla="*/ 501 h 549"/>
                <a:gd name="T18" fmla="*/ 438 w 568"/>
                <a:gd name="T19" fmla="*/ 535 h 549"/>
                <a:gd name="T20" fmla="*/ 173 w 568"/>
                <a:gd name="T21" fmla="*/ 274 h 549"/>
                <a:gd name="T22" fmla="*/ 438 w 568"/>
                <a:gd name="T23" fmla="*/ 14 h 549"/>
                <a:gd name="T24" fmla="*/ 568 w 568"/>
                <a:gd name="T25" fmla="*/ 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8" h="549">
                  <a:moveTo>
                    <a:pt x="568" y="48"/>
                  </a:moveTo>
                  <a:cubicBezTo>
                    <a:pt x="524" y="18"/>
                    <a:pt x="471" y="0"/>
                    <a:pt x="414" y="0"/>
                  </a:cubicBezTo>
                  <a:cubicBezTo>
                    <a:pt x="270" y="0"/>
                    <a:pt x="151" y="112"/>
                    <a:pt x="141" y="254"/>
                  </a:cubicBezTo>
                  <a:cubicBezTo>
                    <a:pt x="71" y="264"/>
                    <a:pt x="71" y="264"/>
                    <a:pt x="71" y="264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71" y="285"/>
                    <a:pt x="71" y="285"/>
                    <a:pt x="71" y="285"/>
                  </a:cubicBezTo>
                  <a:cubicBezTo>
                    <a:pt x="141" y="295"/>
                    <a:pt x="141" y="295"/>
                    <a:pt x="141" y="295"/>
                  </a:cubicBezTo>
                  <a:cubicBezTo>
                    <a:pt x="151" y="437"/>
                    <a:pt x="270" y="549"/>
                    <a:pt x="414" y="549"/>
                  </a:cubicBezTo>
                  <a:cubicBezTo>
                    <a:pt x="471" y="549"/>
                    <a:pt x="524" y="531"/>
                    <a:pt x="568" y="501"/>
                  </a:cubicBezTo>
                  <a:cubicBezTo>
                    <a:pt x="530" y="523"/>
                    <a:pt x="485" y="535"/>
                    <a:pt x="438" y="535"/>
                  </a:cubicBezTo>
                  <a:cubicBezTo>
                    <a:pt x="291" y="535"/>
                    <a:pt x="173" y="418"/>
                    <a:pt x="173" y="274"/>
                  </a:cubicBezTo>
                  <a:cubicBezTo>
                    <a:pt x="173" y="131"/>
                    <a:pt x="291" y="14"/>
                    <a:pt x="438" y="14"/>
                  </a:cubicBezTo>
                  <a:cubicBezTo>
                    <a:pt x="485" y="14"/>
                    <a:pt x="530" y="26"/>
                    <a:pt x="568" y="48"/>
                  </a:cubicBezTo>
                </a:path>
              </a:pathLst>
            </a:custGeom>
            <a:solidFill>
              <a:srgbClr val="F58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190201D3-0575-43E7-B444-E8937BFC8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9276" y="2859088"/>
              <a:ext cx="3170238" cy="1133475"/>
            </a:xfrm>
            <a:custGeom>
              <a:avLst/>
              <a:gdLst>
                <a:gd name="T0" fmla="*/ 307 w 1004"/>
                <a:gd name="T1" fmla="*/ 306 h 357"/>
                <a:gd name="T2" fmla="*/ 179 w 1004"/>
                <a:gd name="T3" fmla="*/ 356 h 357"/>
                <a:gd name="T4" fmla="*/ 0 w 1004"/>
                <a:gd name="T5" fmla="*/ 183 h 357"/>
                <a:gd name="T6" fmla="*/ 179 w 1004"/>
                <a:gd name="T7" fmla="*/ 5 h 357"/>
                <a:gd name="T8" fmla="*/ 303 w 1004"/>
                <a:gd name="T9" fmla="*/ 56 h 357"/>
                <a:gd name="T10" fmla="*/ 260 w 1004"/>
                <a:gd name="T11" fmla="*/ 97 h 357"/>
                <a:gd name="T12" fmla="*/ 179 w 1004"/>
                <a:gd name="T13" fmla="*/ 65 h 357"/>
                <a:gd name="T14" fmla="*/ 63 w 1004"/>
                <a:gd name="T15" fmla="*/ 183 h 357"/>
                <a:gd name="T16" fmla="*/ 179 w 1004"/>
                <a:gd name="T17" fmla="*/ 297 h 357"/>
                <a:gd name="T18" fmla="*/ 264 w 1004"/>
                <a:gd name="T19" fmla="*/ 262 h 357"/>
                <a:gd name="T20" fmla="*/ 307 w 1004"/>
                <a:gd name="T21" fmla="*/ 306 h 357"/>
                <a:gd name="T22" fmla="*/ 607 w 1004"/>
                <a:gd name="T23" fmla="*/ 67 h 357"/>
                <a:gd name="T24" fmla="*/ 474 w 1004"/>
                <a:gd name="T25" fmla="*/ 0 h 357"/>
                <a:gd name="T26" fmla="*/ 344 w 1004"/>
                <a:gd name="T27" fmla="*/ 98 h 357"/>
                <a:gd name="T28" fmla="*/ 476 w 1004"/>
                <a:gd name="T29" fmla="*/ 200 h 357"/>
                <a:gd name="T30" fmla="*/ 554 w 1004"/>
                <a:gd name="T31" fmla="*/ 250 h 357"/>
                <a:gd name="T32" fmla="*/ 477 w 1004"/>
                <a:gd name="T33" fmla="*/ 300 h 357"/>
                <a:gd name="T34" fmla="*/ 382 w 1004"/>
                <a:gd name="T35" fmla="*/ 247 h 357"/>
                <a:gd name="T36" fmla="*/ 329 w 1004"/>
                <a:gd name="T37" fmla="*/ 274 h 357"/>
                <a:gd name="T38" fmla="*/ 476 w 1004"/>
                <a:gd name="T39" fmla="*/ 357 h 357"/>
                <a:gd name="T40" fmla="*/ 617 w 1004"/>
                <a:gd name="T41" fmla="*/ 250 h 357"/>
                <a:gd name="T42" fmla="*/ 481 w 1004"/>
                <a:gd name="T43" fmla="*/ 143 h 357"/>
                <a:gd name="T44" fmla="*/ 406 w 1004"/>
                <a:gd name="T45" fmla="*/ 100 h 357"/>
                <a:gd name="T46" fmla="*/ 476 w 1004"/>
                <a:gd name="T47" fmla="*/ 55 h 357"/>
                <a:gd name="T48" fmla="*/ 556 w 1004"/>
                <a:gd name="T49" fmla="*/ 93 h 357"/>
                <a:gd name="T50" fmla="*/ 607 w 1004"/>
                <a:gd name="T51" fmla="*/ 67 h 357"/>
                <a:gd name="T52" fmla="*/ 818 w 1004"/>
                <a:gd name="T53" fmla="*/ 82 h 357"/>
                <a:gd name="T54" fmla="*/ 755 w 1004"/>
                <a:gd name="T55" fmla="*/ 226 h 357"/>
                <a:gd name="T56" fmla="*/ 880 w 1004"/>
                <a:gd name="T57" fmla="*/ 226 h 357"/>
                <a:gd name="T58" fmla="*/ 818 w 1004"/>
                <a:gd name="T59" fmla="*/ 82 h 357"/>
                <a:gd name="T60" fmla="*/ 906 w 1004"/>
                <a:gd name="T61" fmla="*/ 285 h 357"/>
                <a:gd name="T62" fmla="*/ 729 w 1004"/>
                <a:gd name="T63" fmla="*/ 285 h 357"/>
                <a:gd name="T64" fmla="*/ 701 w 1004"/>
                <a:gd name="T65" fmla="*/ 349 h 357"/>
                <a:gd name="T66" fmla="*/ 632 w 1004"/>
                <a:gd name="T67" fmla="*/ 349 h 357"/>
                <a:gd name="T68" fmla="*/ 783 w 1004"/>
                <a:gd name="T69" fmla="*/ 11 h 357"/>
                <a:gd name="T70" fmla="*/ 852 w 1004"/>
                <a:gd name="T71" fmla="*/ 11 h 357"/>
                <a:gd name="T72" fmla="*/ 1004 w 1004"/>
                <a:gd name="T73" fmla="*/ 349 h 357"/>
                <a:gd name="T74" fmla="*/ 934 w 1004"/>
                <a:gd name="T75" fmla="*/ 349 h 357"/>
                <a:gd name="T76" fmla="*/ 906 w 1004"/>
                <a:gd name="T77" fmla="*/ 28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4" h="357">
                  <a:moveTo>
                    <a:pt x="307" y="306"/>
                  </a:moveTo>
                  <a:cubicBezTo>
                    <a:pt x="272" y="340"/>
                    <a:pt x="228" y="356"/>
                    <a:pt x="179" y="356"/>
                  </a:cubicBezTo>
                  <a:cubicBezTo>
                    <a:pt x="54" y="356"/>
                    <a:pt x="1" y="270"/>
                    <a:pt x="0" y="183"/>
                  </a:cubicBezTo>
                  <a:cubicBezTo>
                    <a:pt x="0" y="94"/>
                    <a:pt x="57" y="5"/>
                    <a:pt x="179" y="5"/>
                  </a:cubicBezTo>
                  <a:cubicBezTo>
                    <a:pt x="225" y="5"/>
                    <a:pt x="268" y="22"/>
                    <a:pt x="303" y="56"/>
                  </a:cubicBezTo>
                  <a:cubicBezTo>
                    <a:pt x="260" y="97"/>
                    <a:pt x="260" y="97"/>
                    <a:pt x="260" y="97"/>
                  </a:cubicBezTo>
                  <a:cubicBezTo>
                    <a:pt x="238" y="76"/>
                    <a:pt x="208" y="65"/>
                    <a:pt x="179" y="65"/>
                  </a:cubicBezTo>
                  <a:cubicBezTo>
                    <a:pt x="98" y="65"/>
                    <a:pt x="62" y="126"/>
                    <a:pt x="63" y="183"/>
                  </a:cubicBezTo>
                  <a:cubicBezTo>
                    <a:pt x="63" y="238"/>
                    <a:pt x="96" y="297"/>
                    <a:pt x="179" y="297"/>
                  </a:cubicBezTo>
                  <a:cubicBezTo>
                    <a:pt x="208" y="297"/>
                    <a:pt x="242" y="285"/>
                    <a:pt x="264" y="262"/>
                  </a:cubicBezTo>
                  <a:lnTo>
                    <a:pt x="307" y="306"/>
                  </a:lnTo>
                  <a:close/>
                  <a:moveTo>
                    <a:pt x="607" y="67"/>
                  </a:moveTo>
                  <a:cubicBezTo>
                    <a:pt x="581" y="15"/>
                    <a:pt x="527" y="0"/>
                    <a:pt x="474" y="0"/>
                  </a:cubicBezTo>
                  <a:cubicBezTo>
                    <a:pt x="412" y="0"/>
                    <a:pt x="344" y="29"/>
                    <a:pt x="344" y="98"/>
                  </a:cubicBezTo>
                  <a:cubicBezTo>
                    <a:pt x="344" y="174"/>
                    <a:pt x="407" y="192"/>
                    <a:pt x="476" y="200"/>
                  </a:cubicBezTo>
                  <a:cubicBezTo>
                    <a:pt x="521" y="205"/>
                    <a:pt x="554" y="218"/>
                    <a:pt x="554" y="250"/>
                  </a:cubicBezTo>
                  <a:cubicBezTo>
                    <a:pt x="554" y="287"/>
                    <a:pt x="517" y="300"/>
                    <a:pt x="477" y="300"/>
                  </a:cubicBezTo>
                  <a:cubicBezTo>
                    <a:pt x="436" y="300"/>
                    <a:pt x="397" y="284"/>
                    <a:pt x="382" y="247"/>
                  </a:cubicBezTo>
                  <a:cubicBezTo>
                    <a:pt x="329" y="274"/>
                    <a:pt x="329" y="274"/>
                    <a:pt x="329" y="274"/>
                  </a:cubicBezTo>
                  <a:cubicBezTo>
                    <a:pt x="354" y="336"/>
                    <a:pt x="407" y="357"/>
                    <a:pt x="476" y="357"/>
                  </a:cubicBezTo>
                  <a:cubicBezTo>
                    <a:pt x="551" y="357"/>
                    <a:pt x="617" y="325"/>
                    <a:pt x="617" y="250"/>
                  </a:cubicBezTo>
                  <a:cubicBezTo>
                    <a:pt x="617" y="170"/>
                    <a:pt x="552" y="151"/>
                    <a:pt x="481" y="143"/>
                  </a:cubicBezTo>
                  <a:cubicBezTo>
                    <a:pt x="441" y="138"/>
                    <a:pt x="406" y="130"/>
                    <a:pt x="406" y="100"/>
                  </a:cubicBezTo>
                  <a:cubicBezTo>
                    <a:pt x="406" y="75"/>
                    <a:pt x="429" y="55"/>
                    <a:pt x="476" y="55"/>
                  </a:cubicBezTo>
                  <a:cubicBezTo>
                    <a:pt x="513" y="55"/>
                    <a:pt x="545" y="74"/>
                    <a:pt x="556" y="93"/>
                  </a:cubicBezTo>
                  <a:lnTo>
                    <a:pt x="607" y="67"/>
                  </a:lnTo>
                  <a:close/>
                  <a:moveTo>
                    <a:pt x="818" y="82"/>
                  </a:moveTo>
                  <a:cubicBezTo>
                    <a:pt x="755" y="226"/>
                    <a:pt x="755" y="226"/>
                    <a:pt x="755" y="226"/>
                  </a:cubicBezTo>
                  <a:cubicBezTo>
                    <a:pt x="880" y="226"/>
                    <a:pt x="880" y="226"/>
                    <a:pt x="880" y="226"/>
                  </a:cubicBezTo>
                  <a:lnTo>
                    <a:pt x="818" y="82"/>
                  </a:lnTo>
                  <a:close/>
                  <a:moveTo>
                    <a:pt x="906" y="285"/>
                  </a:moveTo>
                  <a:cubicBezTo>
                    <a:pt x="729" y="285"/>
                    <a:pt x="729" y="285"/>
                    <a:pt x="729" y="285"/>
                  </a:cubicBezTo>
                  <a:cubicBezTo>
                    <a:pt x="701" y="349"/>
                    <a:pt x="701" y="349"/>
                    <a:pt x="701" y="349"/>
                  </a:cubicBezTo>
                  <a:cubicBezTo>
                    <a:pt x="632" y="349"/>
                    <a:pt x="632" y="349"/>
                    <a:pt x="632" y="349"/>
                  </a:cubicBezTo>
                  <a:cubicBezTo>
                    <a:pt x="783" y="11"/>
                    <a:pt x="783" y="11"/>
                    <a:pt x="783" y="11"/>
                  </a:cubicBezTo>
                  <a:cubicBezTo>
                    <a:pt x="852" y="11"/>
                    <a:pt x="852" y="11"/>
                    <a:pt x="852" y="11"/>
                  </a:cubicBezTo>
                  <a:cubicBezTo>
                    <a:pt x="1004" y="349"/>
                    <a:pt x="1004" y="349"/>
                    <a:pt x="1004" y="349"/>
                  </a:cubicBezTo>
                  <a:cubicBezTo>
                    <a:pt x="934" y="349"/>
                    <a:pt x="934" y="349"/>
                    <a:pt x="934" y="349"/>
                  </a:cubicBezTo>
                  <a:lnTo>
                    <a:pt x="906" y="285"/>
                  </a:lnTo>
                  <a:close/>
                </a:path>
              </a:pathLst>
            </a:custGeom>
            <a:solidFill>
              <a:srgbClr val="F58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EEDDD9B2-8186-47A9-8D11-1E6B93A7C8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9225" y="2894014"/>
              <a:ext cx="5954713" cy="1085851"/>
            </a:xfrm>
            <a:custGeom>
              <a:avLst/>
              <a:gdLst>
                <a:gd name="T0" fmla="*/ 230 w 1886"/>
                <a:gd name="T1" fmla="*/ 107 h 342"/>
                <a:gd name="T2" fmla="*/ 34 w 1886"/>
                <a:gd name="T3" fmla="*/ 182 h 342"/>
                <a:gd name="T4" fmla="*/ 152 w 1886"/>
                <a:gd name="T5" fmla="*/ 32 h 342"/>
                <a:gd name="T6" fmla="*/ 263 w 1886"/>
                <a:gd name="T7" fmla="*/ 107 h 342"/>
                <a:gd name="T8" fmla="*/ 0 w 1886"/>
                <a:gd name="T9" fmla="*/ 0 h 342"/>
                <a:gd name="T10" fmla="*/ 34 w 1886"/>
                <a:gd name="T11" fmla="*/ 338 h 342"/>
                <a:gd name="T12" fmla="*/ 121 w 1886"/>
                <a:gd name="T13" fmla="*/ 213 h 342"/>
                <a:gd name="T14" fmla="*/ 277 w 1886"/>
                <a:gd name="T15" fmla="*/ 338 h 342"/>
                <a:gd name="T16" fmla="*/ 300 w 1886"/>
                <a:gd name="T17" fmla="*/ 205 h 342"/>
                <a:gd name="T18" fmla="*/ 477 w 1886"/>
                <a:gd name="T19" fmla="*/ 205 h 342"/>
                <a:gd name="T20" fmla="*/ 507 w 1886"/>
                <a:gd name="T21" fmla="*/ 232 h 342"/>
                <a:gd name="T22" fmla="*/ 267 w 1886"/>
                <a:gd name="T23" fmla="*/ 218 h 342"/>
                <a:gd name="T24" fmla="*/ 492 w 1886"/>
                <a:gd name="T25" fmla="*/ 298 h 342"/>
                <a:gd name="T26" fmla="*/ 390 w 1886"/>
                <a:gd name="T27" fmla="*/ 311 h 342"/>
                <a:gd name="T28" fmla="*/ 507 w 1886"/>
                <a:gd name="T29" fmla="*/ 232 h 342"/>
                <a:gd name="T30" fmla="*/ 627 w 1886"/>
                <a:gd name="T31" fmla="*/ 95 h 342"/>
                <a:gd name="T32" fmla="*/ 625 w 1886"/>
                <a:gd name="T33" fmla="*/ 230 h 342"/>
                <a:gd name="T34" fmla="*/ 629 w 1886"/>
                <a:gd name="T35" fmla="*/ 313 h 342"/>
                <a:gd name="T36" fmla="*/ 523 w 1886"/>
                <a:gd name="T37" fmla="*/ 296 h 342"/>
                <a:gd name="T38" fmla="*/ 726 w 1886"/>
                <a:gd name="T39" fmla="*/ 273 h 342"/>
                <a:gd name="T40" fmla="*/ 563 w 1886"/>
                <a:gd name="T41" fmla="*/ 163 h 342"/>
                <a:gd name="T42" fmla="*/ 698 w 1886"/>
                <a:gd name="T43" fmla="*/ 148 h 342"/>
                <a:gd name="T44" fmla="*/ 776 w 1886"/>
                <a:gd name="T45" fmla="*/ 205 h 342"/>
                <a:gd name="T46" fmla="*/ 953 w 1886"/>
                <a:gd name="T47" fmla="*/ 205 h 342"/>
                <a:gd name="T48" fmla="*/ 983 w 1886"/>
                <a:gd name="T49" fmla="*/ 232 h 342"/>
                <a:gd name="T50" fmla="*/ 743 w 1886"/>
                <a:gd name="T51" fmla="*/ 218 h 342"/>
                <a:gd name="T52" fmla="*/ 968 w 1886"/>
                <a:gd name="T53" fmla="*/ 298 h 342"/>
                <a:gd name="T54" fmla="*/ 866 w 1886"/>
                <a:gd name="T55" fmla="*/ 311 h 342"/>
                <a:gd name="T56" fmla="*/ 983 w 1886"/>
                <a:gd name="T57" fmla="*/ 232 h 342"/>
                <a:gd name="T58" fmla="*/ 1128 w 1886"/>
                <a:gd name="T59" fmla="*/ 312 h 342"/>
                <a:gd name="T60" fmla="*/ 1128 w 1886"/>
                <a:gd name="T61" fmla="*/ 126 h 342"/>
                <a:gd name="T62" fmla="*/ 1127 w 1886"/>
                <a:gd name="T63" fmla="*/ 96 h 342"/>
                <a:gd name="T64" fmla="*/ 1126 w 1886"/>
                <a:gd name="T65" fmla="*/ 342 h 342"/>
                <a:gd name="T66" fmla="*/ 1221 w 1886"/>
                <a:gd name="T67" fmla="*/ 338 h 342"/>
                <a:gd name="T68" fmla="*/ 1250 w 1886"/>
                <a:gd name="T69" fmla="*/ 100 h 342"/>
                <a:gd name="T70" fmla="*/ 1220 w 1886"/>
                <a:gd name="T71" fmla="*/ 147 h 342"/>
                <a:gd name="T72" fmla="*/ 1280 w 1886"/>
                <a:gd name="T73" fmla="*/ 338 h 342"/>
                <a:gd name="T74" fmla="*/ 1312 w 1886"/>
                <a:gd name="T75" fmla="*/ 202 h 342"/>
                <a:gd name="T76" fmla="*/ 1427 w 1886"/>
                <a:gd name="T77" fmla="*/ 140 h 342"/>
                <a:gd name="T78" fmla="*/ 1388 w 1886"/>
                <a:gd name="T79" fmla="*/ 96 h 342"/>
                <a:gd name="T80" fmla="*/ 1310 w 1886"/>
                <a:gd name="T81" fmla="*/ 100 h 342"/>
                <a:gd name="T82" fmla="*/ 1627 w 1886"/>
                <a:gd name="T83" fmla="*/ 284 h 342"/>
                <a:gd name="T84" fmla="*/ 1469 w 1886"/>
                <a:gd name="T85" fmla="*/ 219 h 342"/>
                <a:gd name="T86" fmla="*/ 1624 w 1886"/>
                <a:gd name="T87" fmla="*/ 152 h 342"/>
                <a:gd name="T88" fmla="*/ 1561 w 1886"/>
                <a:gd name="T89" fmla="*/ 96 h 342"/>
                <a:gd name="T90" fmla="*/ 1561 w 1886"/>
                <a:gd name="T91" fmla="*/ 342 h 342"/>
                <a:gd name="T92" fmla="*/ 1627 w 1886"/>
                <a:gd name="T93" fmla="*/ 284 h 342"/>
                <a:gd name="T94" fmla="*/ 1672 w 1886"/>
                <a:gd name="T95" fmla="*/ 338 h 342"/>
                <a:gd name="T96" fmla="*/ 1704 w 1886"/>
                <a:gd name="T97" fmla="*/ 210 h 342"/>
                <a:gd name="T98" fmla="*/ 1854 w 1886"/>
                <a:gd name="T99" fmla="*/ 204 h 342"/>
                <a:gd name="T100" fmla="*/ 1886 w 1886"/>
                <a:gd name="T101" fmla="*/ 338 h 342"/>
                <a:gd name="T102" fmla="*/ 1787 w 1886"/>
                <a:gd name="T103" fmla="*/ 96 h 342"/>
                <a:gd name="T104" fmla="*/ 1704 w 1886"/>
                <a:gd name="T105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86" h="342">
                  <a:moveTo>
                    <a:pt x="152" y="32"/>
                  </a:moveTo>
                  <a:cubicBezTo>
                    <a:pt x="204" y="32"/>
                    <a:pt x="230" y="65"/>
                    <a:pt x="230" y="107"/>
                  </a:cubicBezTo>
                  <a:cubicBezTo>
                    <a:pt x="230" y="150"/>
                    <a:pt x="204" y="182"/>
                    <a:pt x="150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32"/>
                    <a:pt x="34" y="32"/>
                    <a:pt x="34" y="32"/>
                  </a:cubicBezTo>
                  <a:lnTo>
                    <a:pt x="152" y="32"/>
                  </a:lnTo>
                  <a:close/>
                  <a:moveTo>
                    <a:pt x="162" y="211"/>
                  </a:moveTo>
                  <a:cubicBezTo>
                    <a:pt x="233" y="208"/>
                    <a:pt x="264" y="160"/>
                    <a:pt x="263" y="107"/>
                  </a:cubicBezTo>
                  <a:cubicBezTo>
                    <a:pt x="263" y="50"/>
                    <a:pt x="227" y="0"/>
                    <a:pt x="152" y="0"/>
                  </a:cubicBezTo>
                  <a:cubicBezTo>
                    <a:pt x="101" y="0"/>
                    <a:pt x="51" y="0"/>
                    <a:pt x="0" y="0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34" y="338"/>
                    <a:pt x="34" y="338"/>
                    <a:pt x="34" y="338"/>
                  </a:cubicBezTo>
                  <a:cubicBezTo>
                    <a:pt x="34" y="213"/>
                    <a:pt x="34" y="213"/>
                    <a:pt x="34" y="213"/>
                  </a:cubicBezTo>
                  <a:cubicBezTo>
                    <a:pt x="121" y="213"/>
                    <a:pt x="121" y="213"/>
                    <a:pt x="121" y="213"/>
                  </a:cubicBezTo>
                  <a:cubicBezTo>
                    <a:pt x="233" y="338"/>
                    <a:pt x="233" y="338"/>
                    <a:pt x="233" y="338"/>
                  </a:cubicBezTo>
                  <a:cubicBezTo>
                    <a:pt x="277" y="338"/>
                    <a:pt x="277" y="338"/>
                    <a:pt x="277" y="338"/>
                  </a:cubicBezTo>
                  <a:lnTo>
                    <a:pt x="162" y="211"/>
                  </a:lnTo>
                  <a:close/>
                  <a:moveTo>
                    <a:pt x="300" y="205"/>
                  </a:moveTo>
                  <a:cubicBezTo>
                    <a:pt x="306" y="153"/>
                    <a:pt x="341" y="124"/>
                    <a:pt x="389" y="124"/>
                  </a:cubicBezTo>
                  <a:cubicBezTo>
                    <a:pt x="437" y="124"/>
                    <a:pt x="476" y="153"/>
                    <a:pt x="477" y="205"/>
                  </a:cubicBezTo>
                  <a:lnTo>
                    <a:pt x="300" y="205"/>
                  </a:lnTo>
                  <a:close/>
                  <a:moveTo>
                    <a:pt x="507" y="232"/>
                  </a:moveTo>
                  <a:cubicBezTo>
                    <a:pt x="516" y="138"/>
                    <a:pt x="459" y="95"/>
                    <a:pt x="389" y="95"/>
                  </a:cubicBezTo>
                  <a:cubicBezTo>
                    <a:pt x="318" y="95"/>
                    <a:pt x="267" y="147"/>
                    <a:pt x="267" y="218"/>
                  </a:cubicBezTo>
                  <a:cubicBezTo>
                    <a:pt x="267" y="294"/>
                    <a:pt x="319" y="342"/>
                    <a:pt x="390" y="342"/>
                  </a:cubicBezTo>
                  <a:cubicBezTo>
                    <a:pt x="428" y="342"/>
                    <a:pt x="469" y="327"/>
                    <a:pt x="492" y="298"/>
                  </a:cubicBezTo>
                  <a:cubicBezTo>
                    <a:pt x="471" y="278"/>
                    <a:pt x="471" y="278"/>
                    <a:pt x="471" y="278"/>
                  </a:cubicBezTo>
                  <a:cubicBezTo>
                    <a:pt x="454" y="300"/>
                    <a:pt x="419" y="311"/>
                    <a:pt x="390" y="311"/>
                  </a:cubicBezTo>
                  <a:cubicBezTo>
                    <a:pt x="343" y="311"/>
                    <a:pt x="304" y="282"/>
                    <a:pt x="300" y="232"/>
                  </a:cubicBezTo>
                  <a:lnTo>
                    <a:pt x="507" y="232"/>
                  </a:lnTo>
                  <a:close/>
                  <a:moveTo>
                    <a:pt x="717" y="127"/>
                  </a:moveTo>
                  <a:cubicBezTo>
                    <a:pt x="692" y="105"/>
                    <a:pt x="663" y="95"/>
                    <a:pt x="627" y="95"/>
                  </a:cubicBezTo>
                  <a:cubicBezTo>
                    <a:pt x="580" y="94"/>
                    <a:pt x="531" y="115"/>
                    <a:pt x="531" y="164"/>
                  </a:cubicBezTo>
                  <a:cubicBezTo>
                    <a:pt x="532" y="213"/>
                    <a:pt x="579" y="224"/>
                    <a:pt x="625" y="230"/>
                  </a:cubicBezTo>
                  <a:cubicBezTo>
                    <a:pt x="663" y="236"/>
                    <a:pt x="694" y="241"/>
                    <a:pt x="694" y="273"/>
                  </a:cubicBezTo>
                  <a:cubicBezTo>
                    <a:pt x="694" y="305"/>
                    <a:pt x="656" y="313"/>
                    <a:pt x="629" y="313"/>
                  </a:cubicBezTo>
                  <a:cubicBezTo>
                    <a:pt x="599" y="312"/>
                    <a:pt x="563" y="302"/>
                    <a:pt x="543" y="274"/>
                  </a:cubicBezTo>
                  <a:cubicBezTo>
                    <a:pt x="523" y="296"/>
                    <a:pt x="523" y="296"/>
                    <a:pt x="523" y="296"/>
                  </a:cubicBezTo>
                  <a:cubicBezTo>
                    <a:pt x="547" y="329"/>
                    <a:pt x="588" y="342"/>
                    <a:pt x="629" y="342"/>
                  </a:cubicBezTo>
                  <a:cubicBezTo>
                    <a:pt x="677" y="342"/>
                    <a:pt x="725" y="323"/>
                    <a:pt x="726" y="273"/>
                  </a:cubicBezTo>
                  <a:cubicBezTo>
                    <a:pt x="726" y="215"/>
                    <a:pt x="671" y="208"/>
                    <a:pt x="628" y="202"/>
                  </a:cubicBezTo>
                  <a:cubicBezTo>
                    <a:pt x="598" y="198"/>
                    <a:pt x="563" y="191"/>
                    <a:pt x="563" y="163"/>
                  </a:cubicBezTo>
                  <a:cubicBezTo>
                    <a:pt x="562" y="136"/>
                    <a:pt x="593" y="124"/>
                    <a:pt x="628" y="124"/>
                  </a:cubicBezTo>
                  <a:cubicBezTo>
                    <a:pt x="653" y="124"/>
                    <a:pt x="676" y="128"/>
                    <a:pt x="698" y="148"/>
                  </a:cubicBezTo>
                  <a:lnTo>
                    <a:pt x="717" y="127"/>
                  </a:lnTo>
                  <a:close/>
                  <a:moveTo>
                    <a:pt x="776" y="205"/>
                  </a:moveTo>
                  <a:cubicBezTo>
                    <a:pt x="782" y="153"/>
                    <a:pt x="817" y="124"/>
                    <a:pt x="865" y="124"/>
                  </a:cubicBezTo>
                  <a:cubicBezTo>
                    <a:pt x="913" y="124"/>
                    <a:pt x="952" y="153"/>
                    <a:pt x="953" y="205"/>
                  </a:cubicBezTo>
                  <a:lnTo>
                    <a:pt x="776" y="205"/>
                  </a:lnTo>
                  <a:close/>
                  <a:moveTo>
                    <a:pt x="983" y="232"/>
                  </a:moveTo>
                  <a:cubicBezTo>
                    <a:pt x="992" y="138"/>
                    <a:pt x="935" y="95"/>
                    <a:pt x="864" y="95"/>
                  </a:cubicBezTo>
                  <a:cubicBezTo>
                    <a:pt x="794" y="95"/>
                    <a:pt x="743" y="147"/>
                    <a:pt x="743" y="218"/>
                  </a:cubicBezTo>
                  <a:cubicBezTo>
                    <a:pt x="743" y="294"/>
                    <a:pt x="795" y="342"/>
                    <a:pt x="866" y="342"/>
                  </a:cubicBezTo>
                  <a:cubicBezTo>
                    <a:pt x="904" y="342"/>
                    <a:pt x="944" y="327"/>
                    <a:pt x="968" y="298"/>
                  </a:cubicBezTo>
                  <a:cubicBezTo>
                    <a:pt x="946" y="278"/>
                    <a:pt x="946" y="278"/>
                    <a:pt x="946" y="278"/>
                  </a:cubicBezTo>
                  <a:cubicBezTo>
                    <a:pt x="930" y="300"/>
                    <a:pt x="895" y="311"/>
                    <a:pt x="866" y="311"/>
                  </a:cubicBezTo>
                  <a:cubicBezTo>
                    <a:pt x="819" y="311"/>
                    <a:pt x="780" y="282"/>
                    <a:pt x="776" y="232"/>
                  </a:cubicBezTo>
                  <a:lnTo>
                    <a:pt x="983" y="232"/>
                  </a:lnTo>
                  <a:close/>
                  <a:moveTo>
                    <a:pt x="1128" y="126"/>
                  </a:moveTo>
                  <a:cubicBezTo>
                    <a:pt x="1250" y="126"/>
                    <a:pt x="1250" y="312"/>
                    <a:pt x="1128" y="312"/>
                  </a:cubicBezTo>
                  <a:cubicBezTo>
                    <a:pt x="1078" y="312"/>
                    <a:pt x="1037" y="275"/>
                    <a:pt x="1037" y="219"/>
                  </a:cubicBezTo>
                  <a:cubicBezTo>
                    <a:pt x="1037" y="163"/>
                    <a:pt x="1078" y="126"/>
                    <a:pt x="1128" y="126"/>
                  </a:cubicBezTo>
                  <a:moveTo>
                    <a:pt x="1220" y="147"/>
                  </a:moveTo>
                  <a:cubicBezTo>
                    <a:pt x="1202" y="113"/>
                    <a:pt x="1163" y="96"/>
                    <a:pt x="1127" y="96"/>
                  </a:cubicBezTo>
                  <a:cubicBezTo>
                    <a:pt x="1059" y="96"/>
                    <a:pt x="1005" y="144"/>
                    <a:pt x="1005" y="219"/>
                  </a:cubicBezTo>
                  <a:cubicBezTo>
                    <a:pt x="1005" y="294"/>
                    <a:pt x="1059" y="342"/>
                    <a:pt x="1126" y="342"/>
                  </a:cubicBezTo>
                  <a:cubicBezTo>
                    <a:pt x="1162" y="342"/>
                    <a:pt x="1200" y="326"/>
                    <a:pt x="1221" y="290"/>
                  </a:cubicBezTo>
                  <a:cubicBezTo>
                    <a:pt x="1221" y="338"/>
                    <a:pt x="1221" y="338"/>
                    <a:pt x="1221" y="338"/>
                  </a:cubicBezTo>
                  <a:cubicBezTo>
                    <a:pt x="1250" y="338"/>
                    <a:pt x="1250" y="338"/>
                    <a:pt x="1250" y="338"/>
                  </a:cubicBezTo>
                  <a:cubicBezTo>
                    <a:pt x="1250" y="258"/>
                    <a:pt x="1250" y="179"/>
                    <a:pt x="1250" y="100"/>
                  </a:cubicBezTo>
                  <a:cubicBezTo>
                    <a:pt x="1220" y="100"/>
                    <a:pt x="1220" y="100"/>
                    <a:pt x="1220" y="100"/>
                  </a:cubicBezTo>
                  <a:lnTo>
                    <a:pt x="1220" y="147"/>
                  </a:lnTo>
                  <a:close/>
                  <a:moveTo>
                    <a:pt x="1280" y="100"/>
                  </a:moveTo>
                  <a:cubicBezTo>
                    <a:pt x="1280" y="338"/>
                    <a:pt x="1280" y="338"/>
                    <a:pt x="1280" y="338"/>
                  </a:cubicBezTo>
                  <a:cubicBezTo>
                    <a:pt x="1312" y="338"/>
                    <a:pt x="1312" y="338"/>
                    <a:pt x="1312" y="338"/>
                  </a:cubicBezTo>
                  <a:cubicBezTo>
                    <a:pt x="1312" y="202"/>
                    <a:pt x="1312" y="202"/>
                    <a:pt x="1312" y="202"/>
                  </a:cubicBezTo>
                  <a:cubicBezTo>
                    <a:pt x="1312" y="159"/>
                    <a:pt x="1345" y="128"/>
                    <a:pt x="1386" y="127"/>
                  </a:cubicBezTo>
                  <a:cubicBezTo>
                    <a:pt x="1401" y="127"/>
                    <a:pt x="1415" y="132"/>
                    <a:pt x="1427" y="140"/>
                  </a:cubicBezTo>
                  <a:cubicBezTo>
                    <a:pt x="1442" y="113"/>
                    <a:pt x="1442" y="113"/>
                    <a:pt x="1442" y="113"/>
                  </a:cubicBezTo>
                  <a:cubicBezTo>
                    <a:pt x="1425" y="101"/>
                    <a:pt x="1410" y="96"/>
                    <a:pt x="1388" y="96"/>
                  </a:cubicBezTo>
                  <a:cubicBezTo>
                    <a:pt x="1360" y="96"/>
                    <a:pt x="1328" y="107"/>
                    <a:pt x="1312" y="139"/>
                  </a:cubicBezTo>
                  <a:cubicBezTo>
                    <a:pt x="1310" y="100"/>
                    <a:pt x="1310" y="100"/>
                    <a:pt x="1310" y="100"/>
                  </a:cubicBezTo>
                  <a:lnTo>
                    <a:pt x="1280" y="100"/>
                  </a:lnTo>
                  <a:close/>
                  <a:moveTo>
                    <a:pt x="1627" y="284"/>
                  </a:moveTo>
                  <a:cubicBezTo>
                    <a:pt x="1609" y="302"/>
                    <a:pt x="1585" y="311"/>
                    <a:pt x="1561" y="311"/>
                  </a:cubicBezTo>
                  <a:cubicBezTo>
                    <a:pt x="1511" y="311"/>
                    <a:pt x="1469" y="278"/>
                    <a:pt x="1469" y="219"/>
                  </a:cubicBezTo>
                  <a:cubicBezTo>
                    <a:pt x="1469" y="160"/>
                    <a:pt x="1511" y="126"/>
                    <a:pt x="1561" y="126"/>
                  </a:cubicBezTo>
                  <a:cubicBezTo>
                    <a:pt x="1584" y="126"/>
                    <a:pt x="1606" y="134"/>
                    <a:pt x="1624" y="152"/>
                  </a:cubicBezTo>
                  <a:cubicBezTo>
                    <a:pt x="1646" y="131"/>
                    <a:pt x="1646" y="131"/>
                    <a:pt x="1646" y="131"/>
                  </a:cubicBezTo>
                  <a:cubicBezTo>
                    <a:pt x="1620" y="107"/>
                    <a:pt x="1593" y="96"/>
                    <a:pt x="1561" y="96"/>
                  </a:cubicBezTo>
                  <a:cubicBezTo>
                    <a:pt x="1491" y="96"/>
                    <a:pt x="1437" y="141"/>
                    <a:pt x="1437" y="219"/>
                  </a:cubicBezTo>
                  <a:cubicBezTo>
                    <a:pt x="1437" y="297"/>
                    <a:pt x="1493" y="342"/>
                    <a:pt x="1561" y="342"/>
                  </a:cubicBezTo>
                  <a:cubicBezTo>
                    <a:pt x="1593" y="342"/>
                    <a:pt x="1624" y="330"/>
                    <a:pt x="1649" y="306"/>
                  </a:cubicBezTo>
                  <a:lnTo>
                    <a:pt x="1627" y="284"/>
                  </a:lnTo>
                  <a:close/>
                  <a:moveTo>
                    <a:pt x="1672" y="0"/>
                  </a:moveTo>
                  <a:cubicBezTo>
                    <a:pt x="1672" y="338"/>
                    <a:pt x="1672" y="338"/>
                    <a:pt x="1672" y="338"/>
                  </a:cubicBezTo>
                  <a:cubicBezTo>
                    <a:pt x="1704" y="338"/>
                    <a:pt x="1704" y="338"/>
                    <a:pt x="1704" y="338"/>
                  </a:cubicBezTo>
                  <a:cubicBezTo>
                    <a:pt x="1704" y="210"/>
                    <a:pt x="1704" y="210"/>
                    <a:pt x="1704" y="210"/>
                  </a:cubicBezTo>
                  <a:cubicBezTo>
                    <a:pt x="1704" y="163"/>
                    <a:pt x="1737" y="127"/>
                    <a:pt x="1783" y="127"/>
                  </a:cubicBezTo>
                  <a:cubicBezTo>
                    <a:pt x="1831" y="127"/>
                    <a:pt x="1854" y="157"/>
                    <a:pt x="1854" y="204"/>
                  </a:cubicBezTo>
                  <a:cubicBezTo>
                    <a:pt x="1854" y="338"/>
                    <a:pt x="1854" y="338"/>
                    <a:pt x="1854" y="338"/>
                  </a:cubicBezTo>
                  <a:cubicBezTo>
                    <a:pt x="1886" y="338"/>
                    <a:pt x="1886" y="338"/>
                    <a:pt x="1886" y="338"/>
                  </a:cubicBezTo>
                  <a:cubicBezTo>
                    <a:pt x="1886" y="204"/>
                    <a:pt x="1886" y="204"/>
                    <a:pt x="1886" y="204"/>
                  </a:cubicBezTo>
                  <a:cubicBezTo>
                    <a:pt x="1886" y="140"/>
                    <a:pt x="1853" y="96"/>
                    <a:pt x="1787" y="96"/>
                  </a:cubicBezTo>
                  <a:cubicBezTo>
                    <a:pt x="1755" y="97"/>
                    <a:pt x="1724" y="109"/>
                    <a:pt x="1704" y="141"/>
                  </a:cubicBezTo>
                  <a:cubicBezTo>
                    <a:pt x="1704" y="0"/>
                    <a:pt x="1704" y="0"/>
                    <a:pt x="1704" y="0"/>
                  </a:cubicBezTo>
                  <a:lnTo>
                    <a:pt x="1672" y="0"/>
                  </a:lnTo>
                  <a:close/>
                </a:path>
              </a:pathLst>
            </a:custGeom>
            <a:solidFill>
              <a:srgbClr val="6C7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4894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3A1F7E-B56F-024F-BB9C-F656BA46A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Leverage the opportunity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24D00D-1686-CD45-8A7F-835663B75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/>
              <a:t>There may not be a seat at the table for localization …</a:t>
            </a:r>
          </a:p>
          <a:p>
            <a:pPr marL="342900" indent="-342900"/>
            <a:r>
              <a:rPr lang="en-US" dirty="0"/>
              <a:t>…but there certainly is one for global CX</a:t>
            </a:r>
          </a:p>
          <a:p>
            <a:r>
              <a:rPr lang="en-US" dirty="0"/>
              <a:t>No initiative that relies on content – and what one doesn’t? – can be successful without your participation</a:t>
            </a:r>
          </a:p>
          <a:p>
            <a:r>
              <a:rPr lang="en-US" dirty="0"/>
              <a:t>And global CX is what you do!</a:t>
            </a:r>
          </a:p>
        </p:txBody>
      </p:sp>
    </p:spTree>
    <p:extLst>
      <p:ext uri="{BB962C8B-B14F-4D97-AF65-F5344CB8AC3E}">
        <p14:creationId xmlns:p14="http://schemas.microsoft.com/office/powerpoint/2010/main" val="70029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830BD-F53C-8461-CE25-FDAA497FE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F5EA683-7691-EA09-05D8-831909CF5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5079"/>
            <a:ext cx="10515600" cy="5611885"/>
          </a:xfrm>
        </p:spPr>
        <p:txBody>
          <a:bodyPr anchor="ctr">
            <a:normAutofit/>
          </a:bodyPr>
          <a:lstStyle/>
          <a:p>
            <a:pPr marL="0" indent="0" algn="ctr">
              <a:buSzPct val="100000"/>
              <a:buNone/>
            </a:pPr>
            <a:r>
              <a:rPr lang="en-US" sz="4000" b="1" dirty="0"/>
              <a:t>Do you know the top two or three enterprise-wide initiatives and who’s driving each?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39286DEF-BF77-7749-20C0-3D33B2CF0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079"/>
            <a:ext cx="10515600" cy="87055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9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A96F27-A48F-4A6F-831B-72A868390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Enlist Finance to guide your path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0F698B-1F25-4CF1-A3F8-646AD688F7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They know what executives expect</a:t>
            </a:r>
          </a:p>
          <a:p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Benefit from their valuable expertise</a:t>
            </a:r>
          </a:p>
          <a:p>
            <a:pPr lvl="1"/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Frame the data</a:t>
            </a:r>
          </a:p>
          <a:p>
            <a:pPr lvl="1"/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Develop compelling arguments</a:t>
            </a:r>
          </a:p>
          <a:p>
            <a:pPr lvl="1"/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Access supporting information</a:t>
            </a:r>
          </a:p>
          <a:p>
            <a:pPr lvl="1"/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Learn about executive initiatives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8981C5-DB55-2941-B426-0EA533E74B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6BABE-8856-6440-A5A0-786113DE8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122" y="1825625"/>
            <a:ext cx="3279011" cy="395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7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A96F27-A48F-4A6F-831B-72A868390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Identify possible supporters, blockers, and the undecided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0F698B-1F25-4CF1-A3F8-646AD688F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 hit list </a:t>
            </a:r>
          </a:p>
          <a:p>
            <a:pPr lvl="1"/>
            <a:r>
              <a:rPr lang="en-US" dirty="0"/>
              <a:t>Approach anyone you think might be against or uncommitted </a:t>
            </a:r>
          </a:p>
          <a:p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Executives land in three categories</a:t>
            </a:r>
          </a:p>
          <a:p>
            <a:pPr lvl="1"/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Supporters</a:t>
            </a:r>
          </a:p>
          <a:p>
            <a:pPr lvl="1"/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Blockers</a:t>
            </a:r>
          </a:p>
          <a:p>
            <a:pPr lvl="1"/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Undecided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E3854E-1D5F-8143-AB4F-059BE8AC6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249" y="2837980"/>
            <a:ext cx="2846225" cy="217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5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A96F27-A48F-4A6F-831B-72A868390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Align what you’re doing with corporate goals and KPIs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0F698B-1F25-4CF1-A3F8-646AD688F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911"/>
            <a:ext cx="5257800" cy="3146178"/>
          </a:xfrm>
        </p:spPr>
        <p:txBody>
          <a:bodyPr>
            <a:normAutofit/>
          </a:bodyPr>
          <a:lstStyle/>
          <a:p>
            <a:r>
              <a:rPr lang="en-US" dirty="0"/>
              <a:t>What is your company focused on now and over the next 12 months? </a:t>
            </a:r>
          </a:p>
          <a:p>
            <a:r>
              <a:rPr lang="en-US" dirty="0"/>
              <a:t>How will your team’s expertise help it get there?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C9CADB-5DB0-CC4B-98AA-1E75CCB56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077" y="2089221"/>
            <a:ext cx="2877274" cy="314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4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A96F27-A48F-4A6F-831B-72A868390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Translate your arguments into numbers and data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0F698B-1F25-4CF1-A3F8-646AD688F7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Upper managers can be intimidated by localization jargon</a:t>
            </a:r>
          </a:p>
          <a:p>
            <a:r>
              <a:rPr lang="en-US" dirty="0"/>
              <a:t>Replace phrases such as “turnaround time” and “more languages” </a:t>
            </a:r>
          </a:p>
          <a:p>
            <a:r>
              <a:rPr lang="en-US" dirty="0"/>
              <a:t>Ask for help from Finance, Business Intelligence, and Sales</a:t>
            </a:r>
            <a:endParaRPr lang="en-US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8FBEE-0E58-3D4B-A52B-A09DE15579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F593AC-5C79-9949-B751-4FE3352DC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357" y="1825625"/>
            <a:ext cx="3489285" cy="276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3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A96F27-A48F-4A6F-831B-72A868390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2027"/>
            <a:ext cx="10515600" cy="870559"/>
          </a:xfrm>
        </p:spPr>
        <p:txBody>
          <a:bodyPr anchor="t">
            <a:normAutofit/>
          </a:bodyPr>
          <a:lstStyle/>
          <a:p>
            <a:r>
              <a:rPr lang="en-US" dirty="0"/>
              <a:t>Visualize for your audience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0F698B-1F25-4CF1-A3F8-646AD688F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Executives are paid to be strategic </a:t>
            </a:r>
          </a:p>
          <a:p>
            <a:r>
              <a:rPr lang="en-US" dirty="0"/>
              <a:t>Help them picture the trends and opportunities in the data and graphics </a:t>
            </a:r>
          </a:p>
          <a:p>
            <a:r>
              <a:rPr lang="en-US" dirty="0"/>
              <a:t>Turn to colleagues in Business Intelligence, Market Research, or design staff</a:t>
            </a:r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1379F39B-35CB-E143-97DF-6C7730CE78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22036"/>
            <a:ext cx="5419689" cy="2357367"/>
          </a:xfrm>
          <a:noFill/>
        </p:spPr>
      </p:pic>
    </p:spTree>
    <p:extLst>
      <p:ext uri="{BB962C8B-B14F-4D97-AF65-F5344CB8AC3E}">
        <p14:creationId xmlns:p14="http://schemas.microsoft.com/office/powerpoint/2010/main" val="115285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A96F27-A48F-4A6F-831B-72A868390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 a trial run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0F698B-1F25-4CF1-A3F8-646AD688F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Seek out blockers or the undecided</a:t>
            </a:r>
          </a:p>
          <a:p>
            <a:r>
              <a:rPr lang="en-US" dirty="0"/>
              <a:t>Critique your narrative</a:t>
            </a:r>
          </a:p>
          <a:p>
            <a:r>
              <a:rPr lang="en-US" dirty="0"/>
              <a:t>Address their concerns</a:t>
            </a:r>
            <a:endParaRPr lang="en-US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7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45417-6112-41F8-4171-83594D4DC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D0721D-7FEC-B214-C00F-ABF2511B9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2" r="6875" b="18334"/>
          <a:stretch>
            <a:fillRect/>
          </a:stretch>
        </p:blipFill>
        <p:spPr>
          <a:xfrm>
            <a:off x="0" y="1257299"/>
            <a:ext cx="11353800" cy="442068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3BD765E-2425-7429-2AB3-14CC2A26C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968500"/>
            <a:ext cx="5257800" cy="2921000"/>
          </a:xfrm>
          <a:solidFill>
            <a:srgbClr val="6075A7"/>
          </a:solidFill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dirty="0"/>
              <a:t>How to </a:t>
            </a:r>
            <a:r>
              <a:rPr lang="en-US" i="1" dirty="0"/>
              <a:t>Keep</a:t>
            </a:r>
            <a:r>
              <a:rPr lang="en-US" dirty="0"/>
              <a:t> Your Seat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C04CA8-4782-AD86-7C05-1FD46FDFB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68500"/>
            <a:ext cx="6096000" cy="2921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45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924e4271c_0_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Speaking business-ese with ease at the table</a:t>
            </a:r>
            <a:endParaRPr dirty="0"/>
          </a:p>
        </p:txBody>
      </p:sp>
      <p:sp>
        <p:nvSpPr>
          <p:cNvPr id="141" name="Google Shape;141;g8924e4271c_0_1"/>
          <p:cNvSpPr txBox="1">
            <a:spLocks noGrp="1"/>
          </p:cNvSpPr>
          <p:nvPr>
            <p:ph type="body" idx="1"/>
          </p:nvPr>
        </p:nvSpPr>
        <p:spPr>
          <a:xfrm>
            <a:off x="838200" y="994833"/>
            <a:ext cx="5181600" cy="435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2800" dirty="0"/>
              <a:t>Use these words …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dirty="0"/>
              <a:t>TAM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dirty="0"/>
              <a:t>Investment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dirty="0"/>
              <a:t>Global DX / CX, etc.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dirty="0"/>
              <a:t>Market share / competition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dirty="0"/>
              <a:t>Time-to-market / revenue, etc.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dirty="0"/>
              <a:t>ROI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dirty="0"/>
              <a:t>Risk mitigation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dirty="0"/>
              <a:t>Global expansion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dirty="0"/>
              <a:t>CSAT scores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dirty="0"/>
              <a:t>Corporate KPIs / metrics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6ED61-D3B8-004B-9BD4-D2B266FCAE7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96000" y="1342586"/>
            <a:ext cx="5181600" cy="4351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… but not these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Cost / Expense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Faster turnaround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Higher quality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Increased throughput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International customers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Localization KPIs / metrics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Word count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3B6CB2F-7CA5-944D-8F75-8CDD10E24C09}"/>
                  </a:ext>
                </a:extLst>
              </p14:cNvPr>
              <p14:cNvContentPartPr/>
              <p14:nvPr/>
            </p14:nvContentPartPr>
            <p14:xfrm>
              <a:off x="4331790" y="76995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3B6CB2F-7CA5-944D-8F75-8CDD10E24C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3150" y="76095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114D399-EE94-4B42-AD98-104ED2C355AB}"/>
                  </a:ext>
                </a:extLst>
              </p14:cNvPr>
              <p14:cNvContentPartPr/>
              <p14:nvPr/>
            </p14:nvContentPartPr>
            <p14:xfrm>
              <a:off x="3333150" y="3009510"/>
              <a:ext cx="360" cy="9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114D399-EE94-4B42-AD98-104ED2C355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24150" y="3000510"/>
                <a:ext cx="18000" cy="27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E036301-F002-BB48-805C-1D86CB499F30}"/>
              </a:ext>
            </a:extLst>
          </p:cNvPr>
          <p:cNvSpPr txBox="1"/>
          <p:nvPr/>
        </p:nvSpPr>
        <p:spPr>
          <a:xfrm>
            <a:off x="3702423" y="5967640"/>
            <a:ext cx="64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“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Globalization Maturity Model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© CSA Research</a:t>
            </a:r>
          </a:p>
        </p:txBody>
      </p:sp>
    </p:spTree>
    <p:extLst>
      <p:ext uri="{BB962C8B-B14F-4D97-AF65-F5344CB8AC3E}">
        <p14:creationId xmlns:p14="http://schemas.microsoft.com/office/powerpoint/2010/main" val="66688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1E34D5D-73AB-4834-BD5C-C55B17BF3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6709" y="1715921"/>
            <a:ext cx="4674259" cy="46879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Agenda</a:t>
            </a:r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07830494-2ABA-4141-8486-EF83CB764E6A}"/>
              </a:ext>
            </a:extLst>
          </p:cNvPr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1590388576"/>
              </p:ext>
            </p:extLst>
          </p:nvPr>
        </p:nvGraphicFramePr>
        <p:xfrm>
          <a:off x="6496709" y="2828984"/>
          <a:ext cx="4024630" cy="115576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24630">
                  <a:extLst>
                    <a:ext uri="{9D8B030D-6E8A-4147-A177-3AD203B41FA5}">
                      <a16:colId xmlns:a16="http://schemas.microsoft.com/office/drawing/2014/main" val="1872986373"/>
                    </a:ext>
                  </a:extLst>
                </a:gridCol>
              </a:tblGrid>
              <a:tr h="4413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Why It’s </a:t>
                      </a:r>
                      <a:r>
                        <a:rPr lang="en-US" sz="1600" i="1" dirty="0">
                          <a:solidFill>
                            <a:schemeClr val="bg2"/>
                          </a:solidFill>
                        </a:rPr>
                        <a:t>Your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 Seat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61149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How to </a:t>
                      </a:r>
                      <a:r>
                        <a:rPr lang="en-US" sz="1600" i="1" dirty="0">
                          <a:solidFill>
                            <a:schemeClr val="bg2"/>
                          </a:solidFill>
                        </a:rPr>
                        <a:t>Take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 It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4066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How to </a:t>
                      </a:r>
                      <a:r>
                        <a:rPr lang="en-US" sz="1600" i="1" dirty="0">
                          <a:solidFill>
                            <a:schemeClr val="bg2"/>
                          </a:solidFill>
                        </a:rPr>
                        <a:t>Keep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 It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265812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A55C27E-5516-4747-80A2-3FE5D9F5BF6E}"/>
              </a:ext>
            </a:extLst>
          </p:cNvPr>
          <p:cNvCxnSpPr>
            <a:cxnSpLocks/>
          </p:cNvCxnSpPr>
          <p:nvPr/>
        </p:nvCxnSpPr>
        <p:spPr>
          <a:xfrm>
            <a:off x="6496709" y="2506848"/>
            <a:ext cx="709613" cy="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136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DD38A-636C-5395-ABC2-2DE5870FA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49A394-0DBF-B73D-5C04-7BAF0D4C2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5079"/>
            <a:ext cx="10515600" cy="5611885"/>
          </a:xfrm>
        </p:spPr>
        <p:txBody>
          <a:bodyPr anchor="ctr">
            <a:normAutofit/>
          </a:bodyPr>
          <a:lstStyle/>
          <a:p>
            <a:pPr marL="0" indent="0" algn="ctr">
              <a:buSzPct val="100000"/>
              <a:buNone/>
            </a:pPr>
            <a:r>
              <a:rPr lang="en-US" sz="4000" b="1" dirty="0"/>
              <a:t>Example: Tables where (Gen)AI decisions are made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79FDCB02-CB7B-70DD-2A62-71944E8B2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079"/>
            <a:ext cx="10515600" cy="87055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927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CEB21-4B96-DAA9-AF15-9038ED50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 your team’s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8779C-C477-8DB8-7264-8694E3994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4794"/>
            <a:ext cx="10515600" cy="470184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What ideas/tools/processes can my team contribute to stakeholders enterprise-wide to help with growing global business, contributing to profitability, and/or supporting customer retention worldwide? </a:t>
            </a:r>
          </a:p>
          <a:p>
            <a:pPr>
              <a:lnSpc>
                <a:spcPct val="120000"/>
              </a:lnSpc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Don’t wait! Run to find and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collaborate with innovators wherever you find them in your organization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59595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Designers of anything!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Product managers: Ideation, requirements prioritization, design, creation, testing, launch, post-sales support, sunsetting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59595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Accessibility – potentially a big one</a:t>
            </a:r>
            <a:endParaRPr lang="en-US" dirty="0">
              <a:solidFill>
                <a:srgbClr val="595959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64C4A8-8D58-29CE-8C49-B94759EA14D8}"/>
              </a:ext>
            </a:extLst>
          </p:cNvPr>
          <p:cNvSpPr txBox="1"/>
          <p:nvPr/>
        </p:nvSpPr>
        <p:spPr>
          <a:xfrm>
            <a:off x="2895600" y="5986640"/>
            <a:ext cx="64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Source: “</a:t>
            </a:r>
            <a:r>
              <a:rPr lang="en-US" sz="1200" dirty="0">
                <a:hlinkClick r:id="rId3"/>
              </a:rPr>
              <a:t>UX Design and Localization: Natural Allies</a:t>
            </a:r>
            <a:r>
              <a:rPr lang="en-US" sz="1200" dirty="0"/>
              <a:t>” © CSA Research</a:t>
            </a:r>
          </a:p>
        </p:txBody>
      </p:sp>
    </p:spTree>
    <p:extLst>
      <p:ext uri="{BB962C8B-B14F-4D97-AF65-F5344CB8AC3E}">
        <p14:creationId xmlns:p14="http://schemas.microsoft.com/office/powerpoint/2010/main" val="408022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CEB21-4B96-DAA9-AF15-9038ED50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 your team’s mission,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8779C-C477-8DB8-7264-8694E3994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4857"/>
            <a:ext cx="10824411" cy="410828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Send an email to your CEO volunteering to help to define your firm’s </a:t>
            </a:r>
            <a:r>
              <a:rPr lang="en-US" sz="2000" i="1" dirty="0"/>
              <a:t>multilingual</a:t>
            </a:r>
            <a:r>
              <a:rPr lang="en-US" sz="2000" dirty="0"/>
              <a:t> (Gen)AI usage policy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Actively push </a:t>
            </a:r>
            <a:r>
              <a:rPr lang="en-US" sz="2000" dirty="0"/>
              <a:t>LLM/GPT suppliers to (further) globalize their algorithms and training data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000" dirty="0"/>
              <a:t>Collect use cases and train IT and internal developers on multilingual LLM development</a:t>
            </a:r>
            <a:endParaRPr lang="en-US" sz="2000" dirty="0">
              <a:solidFill>
                <a:srgbClr val="59595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59595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Educate your innovators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64C4A8-8D58-29CE-8C49-B94759EA14D8}"/>
              </a:ext>
            </a:extLst>
          </p:cNvPr>
          <p:cNvSpPr txBox="1"/>
          <p:nvPr/>
        </p:nvSpPr>
        <p:spPr>
          <a:xfrm>
            <a:off x="1866900" y="5715299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Sources: “</a:t>
            </a:r>
            <a:r>
              <a:rPr lang="en-US" sz="1200" dirty="0">
                <a:hlinkClick r:id="rId3"/>
              </a:rPr>
              <a:t>The Ethics of Generative AI</a:t>
            </a:r>
            <a:r>
              <a:rPr lang="en-US" sz="1200" dirty="0"/>
              <a:t>,” “</a:t>
            </a:r>
            <a:r>
              <a:rPr lang="en-GB" sz="1200" dirty="0">
                <a:hlinkClick r:id="rId4"/>
              </a:rPr>
              <a:t>Locales and Focused Large Language Models (FLLMs)</a:t>
            </a:r>
            <a:r>
              <a:rPr lang="en-US" sz="1200" dirty="0"/>
              <a:t>,”</a:t>
            </a:r>
          </a:p>
          <a:p>
            <a:pPr algn="ctr"/>
            <a:r>
              <a:rPr lang="en-US" sz="1200" dirty="0"/>
              <a:t>and “</a:t>
            </a:r>
            <a:r>
              <a:rPr lang="en-US" sz="1200" dirty="0">
                <a:hlinkClick r:id="rId5"/>
              </a:rPr>
              <a:t>GenAI Throws Down a Geopolitical Gauntlet</a:t>
            </a:r>
            <a:r>
              <a:rPr lang="en-US" sz="1200" dirty="0"/>
              <a:t>” © CSA Research</a:t>
            </a:r>
          </a:p>
        </p:txBody>
      </p:sp>
      <p:sp>
        <p:nvSpPr>
          <p:cNvPr id="5" name="Freeform: Shape 4">
            <a:hlinkClick r:id="rId6" action="ppaction://hlinksldjump"/>
            <a:extLst>
              <a:ext uri="{FF2B5EF4-FFF2-40B4-BE49-F238E27FC236}">
                <a16:creationId xmlns:a16="http://schemas.microsoft.com/office/drawing/2014/main" id="{CA382A57-C3A5-9121-6080-7BBB5FD193FE}"/>
              </a:ext>
            </a:extLst>
          </p:cNvPr>
          <p:cNvSpPr/>
          <p:nvPr/>
        </p:nvSpPr>
        <p:spPr>
          <a:xfrm>
            <a:off x="2007012" y="2842150"/>
            <a:ext cx="328183" cy="346803"/>
          </a:xfrm>
          <a:custGeom>
            <a:avLst/>
            <a:gdLst>
              <a:gd name="connsiteX0" fmla="*/ 839535 w 839534"/>
              <a:gd name="connsiteY0" fmla="*/ 443159 h 887167"/>
              <a:gd name="connsiteX1" fmla="*/ 818270 w 839534"/>
              <a:gd name="connsiteY1" fmla="*/ 495045 h 887167"/>
              <a:gd name="connsiteX2" fmla="*/ 447412 w 839534"/>
              <a:gd name="connsiteY2" fmla="*/ 865903 h 887167"/>
              <a:gd name="connsiteX3" fmla="*/ 395526 w 839534"/>
              <a:gd name="connsiteY3" fmla="*/ 887168 h 887167"/>
              <a:gd name="connsiteX4" fmla="*/ 344490 w 839534"/>
              <a:gd name="connsiteY4" fmla="*/ 865903 h 887167"/>
              <a:gd name="connsiteX5" fmla="*/ 301960 w 839534"/>
              <a:gd name="connsiteY5" fmla="*/ 823373 h 887167"/>
              <a:gd name="connsiteX6" fmla="*/ 280696 w 839534"/>
              <a:gd name="connsiteY6" fmla="*/ 771487 h 887167"/>
              <a:gd name="connsiteX7" fmla="*/ 301960 w 839534"/>
              <a:gd name="connsiteY7" fmla="*/ 719601 h 887167"/>
              <a:gd name="connsiteX8" fmla="*/ 468677 w 839534"/>
              <a:gd name="connsiteY8" fmla="*/ 552885 h 887167"/>
              <a:gd name="connsiteX9" fmla="*/ 67197 w 839534"/>
              <a:gd name="connsiteY9" fmla="*/ 552885 h 887167"/>
              <a:gd name="connsiteX10" fmla="*/ 18713 w 839534"/>
              <a:gd name="connsiteY10" fmla="*/ 531620 h 887167"/>
              <a:gd name="connsiteX11" fmla="*/ 0 w 839534"/>
              <a:gd name="connsiteY11" fmla="*/ 479734 h 887167"/>
              <a:gd name="connsiteX12" fmla="*/ 0 w 839534"/>
              <a:gd name="connsiteY12" fmla="*/ 406583 h 887167"/>
              <a:gd name="connsiteX13" fmla="*/ 18713 w 839534"/>
              <a:gd name="connsiteY13" fmla="*/ 354697 h 887167"/>
              <a:gd name="connsiteX14" fmla="*/ 67197 w 839534"/>
              <a:gd name="connsiteY14" fmla="*/ 333432 h 887167"/>
              <a:gd name="connsiteX15" fmla="*/ 467826 w 839534"/>
              <a:gd name="connsiteY15" fmla="*/ 333432 h 887167"/>
              <a:gd name="connsiteX16" fmla="*/ 301110 w 839534"/>
              <a:gd name="connsiteY16" fmla="*/ 165866 h 887167"/>
              <a:gd name="connsiteX17" fmla="*/ 279845 w 839534"/>
              <a:gd name="connsiteY17" fmla="*/ 114830 h 887167"/>
              <a:gd name="connsiteX18" fmla="*/ 301110 w 839534"/>
              <a:gd name="connsiteY18" fmla="*/ 63794 h 887167"/>
              <a:gd name="connsiteX19" fmla="*/ 343639 w 839534"/>
              <a:gd name="connsiteY19" fmla="*/ 21265 h 887167"/>
              <a:gd name="connsiteX20" fmla="*/ 394675 w 839534"/>
              <a:gd name="connsiteY20" fmla="*/ 0 h 887167"/>
              <a:gd name="connsiteX21" fmla="*/ 446561 w 839534"/>
              <a:gd name="connsiteY21" fmla="*/ 21265 h 887167"/>
              <a:gd name="connsiteX22" fmla="*/ 817419 w 839534"/>
              <a:gd name="connsiteY22" fmla="*/ 392123 h 887167"/>
              <a:gd name="connsiteX23" fmla="*/ 838684 w 839534"/>
              <a:gd name="connsiteY23" fmla="*/ 443159 h 88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39534" h="887167">
                <a:moveTo>
                  <a:pt x="839535" y="443159"/>
                </a:moveTo>
                <a:cubicBezTo>
                  <a:pt x="839535" y="463573"/>
                  <a:pt x="832730" y="480585"/>
                  <a:pt x="818270" y="495045"/>
                </a:cubicBezTo>
                <a:lnTo>
                  <a:pt x="447412" y="865903"/>
                </a:lnTo>
                <a:cubicBezTo>
                  <a:pt x="432952" y="880363"/>
                  <a:pt x="415089" y="887168"/>
                  <a:pt x="395526" y="887168"/>
                </a:cubicBezTo>
                <a:cubicBezTo>
                  <a:pt x="375962" y="887168"/>
                  <a:pt x="358950" y="880363"/>
                  <a:pt x="344490" y="865903"/>
                </a:cubicBezTo>
                <a:lnTo>
                  <a:pt x="301960" y="823373"/>
                </a:lnTo>
                <a:cubicBezTo>
                  <a:pt x="287500" y="808913"/>
                  <a:pt x="280696" y="791902"/>
                  <a:pt x="280696" y="771487"/>
                </a:cubicBezTo>
                <a:cubicBezTo>
                  <a:pt x="280696" y="751073"/>
                  <a:pt x="287500" y="734061"/>
                  <a:pt x="301960" y="719601"/>
                </a:cubicBezTo>
                <a:lnTo>
                  <a:pt x="468677" y="552885"/>
                </a:lnTo>
                <a:lnTo>
                  <a:pt x="67197" y="552885"/>
                </a:lnTo>
                <a:cubicBezTo>
                  <a:pt x="47633" y="552885"/>
                  <a:pt x="31472" y="546080"/>
                  <a:pt x="18713" y="531620"/>
                </a:cubicBezTo>
                <a:cubicBezTo>
                  <a:pt x="5954" y="517160"/>
                  <a:pt x="0" y="500148"/>
                  <a:pt x="0" y="479734"/>
                </a:cubicBezTo>
                <a:lnTo>
                  <a:pt x="0" y="406583"/>
                </a:lnTo>
                <a:cubicBezTo>
                  <a:pt x="0" y="386169"/>
                  <a:pt x="5954" y="369157"/>
                  <a:pt x="18713" y="354697"/>
                </a:cubicBezTo>
                <a:cubicBezTo>
                  <a:pt x="31472" y="340237"/>
                  <a:pt x="46783" y="333432"/>
                  <a:pt x="67197" y="333432"/>
                </a:cubicBezTo>
                <a:lnTo>
                  <a:pt x="467826" y="333432"/>
                </a:lnTo>
                <a:lnTo>
                  <a:pt x="301110" y="165866"/>
                </a:lnTo>
                <a:cubicBezTo>
                  <a:pt x="286650" y="152256"/>
                  <a:pt x="279845" y="135244"/>
                  <a:pt x="279845" y="114830"/>
                </a:cubicBezTo>
                <a:cubicBezTo>
                  <a:pt x="279845" y="94416"/>
                  <a:pt x="286650" y="77404"/>
                  <a:pt x="301110" y="63794"/>
                </a:cubicBezTo>
                <a:lnTo>
                  <a:pt x="343639" y="21265"/>
                </a:lnTo>
                <a:cubicBezTo>
                  <a:pt x="358099" y="6805"/>
                  <a:pt x="375111" y="0"/>
                  <a:pt x="394675" y="0"/>
                </a:cubicBezTo>
                <a:cubicBezTo>
                  <a:pt x="414239" y="0"/>
                  <a:pt x="432101" y="6805"/>
                  <a:pt x="446561" y="21265"/>
                </a:cubicBezTo>
                <a:lnTo>
                  <a:pt x="817419" y="392123"/>
                </a:lnTo>
                <a:cubicBezTo>
                  <a:pt x="831029" y="405733"/>
                  <a:pt x="838684" y="422744"/>
                  <a:pt x="838684" y="443159"/>
                </a:cubicBezTo>
                <a:close/>
              </a:path>
            </a:pathLst>
          </a:custGeom>
          <a:solidFill>
            <a:srgbClr val="93CFC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hlinkClick r:id="rId7" action="ppaction://hlinksldjump"/>
            <a:extLst>
              <a:ext uri="{FF2B5EF4-FFF2-40B4-BE49-F238E27FC236}">
                <a16:creationId xmlns:a16="http://schemas.microsoft.com/office/drawing/2014/main" id="{0E636015-617D-73DC-F7DD-B45F937AF793}"/>
              </a:ext>
            </a:extLst>
          </p:cNvPr>
          <p:cNvSpPr/>
          <p:nvPr/>
        </p:nvSpPr>
        <p:spPr>
          <a:xfrm>
            <a:off x="3019733" y="3879808"/>
            <a:ext cx="328183" cy="346803"/>
          </a:xfrm>
          <a:custGeom>
            <a:avLst/>
            <a:gdLst>
              <a:gd name="connsiteX0" fmla="*/ 839535 w 839534"/>
              <a:gd name="connsiteY0" fmla="*/ 443159 h 887167"/>
              <a:gd name="connsiteX1" fmla="*/ 818270 w 839534"/>
              <a:gd name="connsiteY1" fmla="*/ 495045 h 887167"/>
              <a:gd name="connsiteX2" fmla="*/ 447412 w 839534"/>
              <a:gd name="connsiteY2" fmla="*/ 865903 h 887167"/>
              <a:gd name="connsiteX3" fmla="*/ 395526 w 839534"/>
              <a:gd name="connsiteY3" fmla="*/ 887168 h 887167"/>
              <a:gd name="connsiteX4" fmla="*/ 344490 w 839534"/>
              <a:gd name="connsiteY4" fmla="*/ 865903 h 887167"/>
              <a:gd name="connsiteX5" fmla="*/ 301960 w 839534"/>
              <a:gd name="connsiteY5" fmla="*/ 823373 h 887167"/>
              <a:gd name="connsiteX6" fmla="*/ 280696 w 839534"/>
              <a:gd name="connsiteY6" fmla="*/ 771487 h 887167"/>
              <a:gd name="connsiteX7" fmla="*/ 301960 w 839534"/>
              <a:gd name="connsiteY7" fmla="*/ 719601 h 887167"/>
              <a:gd name="connsiteX8" fmla="*/ 468677 w 839534"/>
              <a:gd name="connsiteY8" fmla="*/ 552885 h 887167"/>
              <a:gd name="connsiteX9" fmla="*/ 67197 w 839534"/>
              <a:gd name="connsiteY9" fmla="*/ 552885 h 887167"/>
              <a:gd name="connsiteX10" fmla="*/ 18713 w 839534"/>
              <a:gd name="connsiteY10" fmla="*/ 531620 h 887167"/>
              <a:gd name="connsiteX11" fmla="*/ 0 w 839534"/>
              <a:gd name="connsiteY11" fmla="*/ 479734 h 887167"/>
              <a:gd name="connsiteX12" fmla="*/ 0 w 839534"/>
              <a:gd name="connsiteY12" fmla="*/ 406583 h 887167"/>
              <a:gd name="connsiteX13" fmla="*/ 18713 w 839534"/>
              <a:gd name="connsiteY13" fmla="*/ 354697 h 887167"/>
              <a:gd name="connsiteX14" fmla="*/ 67197 w 839534"/>
              <a:gd name="connsiteY14" fmla="*/ 333432 h 887167"/>
              <a:gd name="connsiteX15" fmla="*/ 467826 w 839534"/>
              <a:gd name="connsiteY15" fmla="*/ 333432 h 887167"/>
              <a:gd name="connsiteX16" fmla="*/ 301110 w 839534"/>
              <a:gd name="connsiteY16" fmla="*/ 165866 h 887167"/>
              <a:gd name="connsiteX17" fmla="*/ 279845 w 839534"/>
              <a:gd name="connsiteY17" fmla="*/ 114830 h 887167"/>
              <a:gd name="connsiteX18" fmla="*/ 301110 w 839534"/>
              <a:gd name="connsiteY18" fmla="*/ 63794 h 887167"/>
              <a:gd name="connsiteX19" fmla="*/ 343639 w 839534"/>
              <a:gd name="connsiteY19" fmla="*/ 21265 h 887167"/>
              <a:gd name="connsiteX20" fmla="*/ 394675 w 839534"/>
              <a:gd name="connsiteY20" fmla="*/ 0 h 887167"/>
              <a:gd name="connsiteX21" fmla="*/ 446561 w 839534"/>
              <a:gd name="connsiteY21" fmla="*/ 21265 h 887167"/>
              <a:gd name="connsiteX22" fmla="*/ 817419 w 839534"/>
              <a:gd name="connsiteY22" fmla="*/ 392123 h 887167"/>
              <a:gd name="connsiteX23" fmla="*/ 838684 w 839534"/>
              <a:gd name="connsiteY23" fmla="*/ 443159 h 88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39534" h="887167">
                <a:moveTo>
                  <a:pt x="839535" y="443159"/>
                </a:moveTo>
                <a:cubicBezTo>
                  <a:pt x="839535" y="463573"/>
                  <a:pt x="832730" y="480585"/>
                  <a:pt x="818270" y="495045"/>
                </a:cubicBezTo>
                <a:lnTo>
                  <a:pt x="447412" y="865903"/>
                </a:lnTo>
                <a:cubicBezTo>
                  <a:pt x="432952" y="880363"/>
                  <a:pt x="415089" y="887168"/>
                  <a:pt x="395526" y="887168"/>
                </a:cubicBezTo>
                <a:cubicBezTo>
                  <a:pt x="375962" y="887168"/>
                  <a:pt x="358950" y="880363"/>
                  <a:pt x="344490" y="865903"/>
                </a:cubicBezTo>
                <a:lnTo>
                  <a:pt x="301960" y="823373"/>
                </a:lnTo>
                <a:cubicBezTo>
                  <a:pt x="287500" y="808913"/>
                  <a:pt x="280696" y="791902"/>
                  <a:pt x="280696" y="771487"/>
                </a:cubicBezTo>
                <a:cubicBezTo>
                  <a:pt x="280696" y="751073"/>
                  <a:pt x="287500" y="734061"/>
                  <a:pt x="301960" y="719601"/>
                </a:cubicBezTo>
                <a:lnTo>
                  <a:pt x="468677" y="552885"/>
                </a:lnTo>
                <a:lnTo>
                  <a:pt x="67197" y="552885"/>
                </a:lnTo>
                <a:cubicBezTo>
                  <a:pt x="47633" y="552885"/>
                  <a:pt x="31472" y="546080"/>
                  <a:pt x="18713" y="531620"/>
                </a:cubicBezTo>
                <a:cubicBezTo>
                  <a:pt x="5954" y="517160"/>
                  <a:pt x="0" y="500148"/>
                  <a:pt x="0" y="479734"/>
                </a:cubicBezTo>
                <a:lnTo>
                  <a:pt x="0" y="406583"/>
                </a:lnTo>
                <a:cubicBezTo>
                  <a:pt x="0" y="386169"/>
                  <a:pt x="5954" y="369157"/>
                  <a:pt x="18713" y="354697"/>
                </a:cubicBezTo>
                <a:cubicBezTo>
                  <a:pt x="31472" y="340237"/>
                  <a:pt x="46783" y="333432"/>
                  <a:pt x="67197" y="333432"/>
                </a:cubicBezTo>
                <a:lnTo>
                  <a:pt x="467826" y="333432"/>
                </a:lnTo>
                <a:lnTo>
                  <a:pt x="301110" y="165866"/>
                </a:lnTo>
                <a:cubicBezTo>
                  <a:pt x="286650" y="152256"/>
                  <a:pt x="279845" y="135244"/>
                  <a:pt x="279845" y="114830"/>
                </a:cubicBezTo>
                <a:cubicBezTo>
                  <a:pt x="279845" y="94416"/>
                  <a:pt x="286650" y="77404"/>
                  <a:pt x="301110" y="63794"/>
                </a:cubicBezTo>
                <a:lnTo>
                  <a:pt x="343639" y="21265"/>
                </a:lnTo>
                <a:cubicBezTo>
                  <a:pt x="358099" y="6805"/>
                  <a:pt x="375111" y="0"/>
                  <a:pt x="394675" y="0"/>
                </a:cubicBezTo>
                <a:cubicBezTo>
                  <a:pt x="414239" y="0"/>
                  <a:pt x="432101" y="6805"/>
                  <a:pt x="446561" y="21265"/>
                </a:cubicBezTo>
                <a:lnTo>
                  <a:pt x="817419" y="392123"/>
                </a:lnTo>
                <a:cubicBezTo>
                  <a:pt x="831029" y="405733"/>
                  <a:pt x="838684" y="422744"/>
                  <a:pt x="838684" y="443159"/>
                </a:cubicBezTo>
                <a:close/>
              </a:path>
            </a:pathLst>
          </a:custGeom>
          <a:solidFill>
            <a:srgbClr val="93CFC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40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782573F0-62A6-7517-6C80-1E00A16B1DDD}"/>
              </a:ext>
            </a:extLst>
          </p:cNvPr>
          <p:cNvSpPr/>
          <p:nvPr/>
        </p:nvSpPr>
        <p:spPr>
          <a:xfrm>
            <a:off x="3673952" y="5278395"/>
            <a:ext cx="3593805" cy="55602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4C837DA-9C0E-3F8E-1125-0B9E34DEF0F3}"/>
              </a:ext>
            </a:extLst>
          </p:cNvPr>
          <p:cNvGraphicFramePr/>
          <p:nvPr/>
        </p:nvGraphicFramePr>
        <p:xfrm>
          <a:off x="3236298" y="1408347"/>
          <a:ext cx="4469112" cy="4264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F0192E9E-4B11-6C99-7D66-3C81824D80E7}"/>
              </a:ext>
            </a:extLst>
          </p:cNvPr>
          <p:cNvSpPr/>
          <p:nvPr/>
        </p:nvSpPr>
        <p:spPr>
          <a:xfrm>
            <a:off x="4180806" y="2174419"/>
            <a:ext cx="2630126" cy="2630126"/>
          </a:xfrm>
          <a:prstGeom prst="donut">
            <a:avLst>
              <a:gd name="adj" fmla="val 4209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8D2733-DAC7-6E3C-F8AC-35F48159F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scourge of Anglo-centric training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CF49B9-7ADF-4FAC-E6EF-6C4CAFD4F113}"/>
              </a:ext>
            </a:extLst>
          </p:cNvPr>
          <p:cNvSpPr txBox="1"/>
          <p:nvPr/>
        </p:nvSpPr>
        <p:spPr>
          <a:xfrm>
            <a:off x="1866900" y="5961060"/>
            <a:ext cx="845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Sources: “</a:t>
            </a:r>
            <a:r>
              <a:rPr lang="en-US" sz="1200" dirty="0">
                <a:hlinkClick r:id="rId4"/>
              </a:rPr>
              <a:t>The Ethics of Generative AI</a:t>
            </a:r>
            <a:r>
              <a:rPr lang="en-US" sz="1200" dirty="0"/>
              <a:t>” © CSA Research</a:t>
            </a:r>
          </a:p>
        </p:txBody>
      </p:sp>
      <p:sp>
        <p:nvSpPr>
          <p:cNvPr id="6" name="Freeform: Shape 5">
            <a:hlinkClick r:id="rId5" action="ppaction://hlinksldjump"/>
            <a:extLst>
              <a:ext uri="{FF2B5EF4-FFF2-40B4-BE49-F238E27FC236}">
                <a16:creationId xmlns:a16="http://schemas.microsoft.com/office/drawing/2014/main" id="{537B23B1-6BE7-DEB3-5566-1E8E3B29D670}"/>
              </a:ext>
            </a:extLst>
          </p:cNvPr>
          <p:cNvSpPr/>
          <p:nvPr/>
        </p:nvSpPr>
        <p:spPr>
          <a:xfrm>
            <a:off x="11387599" y="5763651"/>
            <a:ext cx="399006" cy="356113"/>
          </a:xfrm>
          <a:custGeom>
            <a:avLst/>
            <a:gdLst>
              <a:gd name="connsiteX0" fmla="*/ 1020711 w 1020711"/>
              <a:gd name="connsiteY0" fmla="*/ 601369 h 910984"/>
              <a:gd name="connsiteX1" fmla="*/ 948411 w 1020711"/>
              <a:gd name="connsiteY1" fmla="*/ 858248 h 910984"/>
              <a:gd name="connsiteX2" fmla="*/ 942457 w 1020711"/>
              <a:gd name="connsiteY2" fmla="*/ 871857 h 910984"/>
              <a:gd name="connsiteX3" fmla="*/ 934801 w 1020711"/>
              <a:gd name="connsiteY3" fmla="*/ 888869 h 910984"/>
              <a:gd name="connsiteX4" fmla="*/ 927146 w 1020711"/>
              <a:gd name="connsiteY4" fmla="*/ 901628 h 910984"/>
              <a:gd name="connsiteX5" fmla="*/ 910985 w 1020711"/>
              <a:gd name="connsiteY5" fmla="*/ 910984 h 910984"/>
              <a:gd name="connsiteX6" fmla="*/ 897375 w 1020711"/>
              <a:gd name="connsiteY6" fmla="*/ 905030 h 910984"/>
              <a:gd name="connsiteX7" fmla="*/ 892272 w 1020711"/>
              <a:gd name="connsiteY7" fmla="*/ 890570 h 910984"/>
              <a:gd name="connsiteX8" fmla="*/ 893973 w 1020711"/>
              <a:gd name="connsiteY8" fmla="*/ 875260 h 910984"/>
              <a:gd name="connsiteX9" fmla="*/ 895674 w 1020711"/>
              <a:gd name="connsiteY9" fmla="*/ 861650 h 910984"/>
              <a:gd name="connsiteX10" fmla="*/ 898226 w 1020711"/>
              <a:gd name="connsiteY10" fmla="*/ 791902 h 910984"/>
              <a:gd name="connsiteX11" fmla="*/ 888019 w 1020711"/>
              <a:gd name="connsiteY11" fmla="*/ 688980 h 910984"/>
              <a:gd name="connsiteX12" fmla="*/ 859949 w 1020711"/>
              <a:gd name="connsiteY12" fmla="*/ 609875 h 910984"/>
              <a:gd name="connsiteX13" fmla="*/ 814017 w 1020711"/>
              <a:gd name="connsiteY13" fmla="*/ 552034 h 910984"/>
              <a:gd name="connsiteX14" fmla="*/ 753625 w 1020711"/>
              <a:gd name="connsiteY14" fmla="*/ 512057 h 910984"/>
              <a:gd name="connsiteX15" fmla="*/ 677922 w 1020711"/>
              <a:gd name="connsiteY15" fmla="*/ 488240 h 910984"/>
              <a:gd name="connsiteX16" fmla="*/ 590311 w 1020711"/>
              <a:gd name="connsiteY16" fmla="*/ 476332 h 910984"/>
              <a:gd name="connsiteX17" fmla="*/ 490792 w 1020711"/>
              <a:gd name="connsiteY17" fmla="*/ 472929 h 910984"/>
              <a:gd name="connsiteX18" fmla="*/ 363203 w 1020711"/>
              <a:gd name="connsiteY18" fmla="*/ 472929 h 910984"/>
              <a:gd name="connsiteX19" fmla="*/ 363203 w 1020711"/>
              <a:gd name="connsiteY19" fmla="*/ 618381 h 910984"/>
              <a:gd name="connsiteX20" fmla="*/ 352145 w 1020711"/>
              <a:gd name="connsiteY20" fmla="*/ 643898 h 910984"/>
              <a:gd name="connsiteX21" fmla="*/ 326628 w 1020711"/>
              <a:gd name="connsiteY21" fmla="*/ 654956 h 910984"/>
              <a:gd name="connsiteX22" fmla="*/ 301110 w 1020711"/>
              <a:gd name="connsiteY22" fmla="*/ 643898 h 910984"/>
              <a:gd name="connsiteX23" fmla="*/ 11058 w 1020711"/>
              <a:gd name="connsiteY23" fmla="*/ 353846 h 910984"/>
              <a:gd name="connsiteX24" fmla="*/ 0 w 1020711"/>
              <a:gd name="connsiteY24" fmla="*/ 328329 h 910984"/>
              <a:gd name="connsiteX25" fmla="*/ 11058 w 1020711"/>
              <a:gd name="connsiteY25" fmla="*/ 302811 h 910984"/>
              <a:gd name="connsiteX26" fmla="*/ 302811 w 1020711"/>
              <a:gd name="connsiteY26" fmla="*/ 11058 h 910984"/>
              <a:gd name="connsiteX27" fmla="*/ 328329 w 1020711"/>
              <a:gd name="connsiteY27" fmla="*/ 0 h 910984"/>
              <a:gd name="connsiteX28" fmla="*/ 353846 w 1020711"/>
              <a:gd name="connsiteY28" fmla="*/ 11058 h 910984"/>
              <a:gd name="connsiteX29" fmla="*/ 364904 w 1020711"/>
              <a:gd name="connsiteY29" fmla="*/ 36575 h 910984"/>
              <a:gd name="connsiteX30" fmla="*/ 364904 w 1020711"/>
              <a:gd name="connsiteY30" fmla="*/ 182027 h 910984"/>
              <a:gd name="connsiteX31" fmla="*/ 492493 w 1020711"/>
              <a:gd name="connsiteY31" fmla="*/ 182027 h 910984"/>
              <a:gd name="connsiteX32" fmla="*/ 990940 w 1020711"/>
              <a:gd name="connsiteY32" fmla="*/ 411687 h 910984"/>
              <a:gd name="connsiteX33" fmla="*/ 1020711 w 1020711"/>
              <a:gd name="connsiteY33" fmla="*/ 601369 h 91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20711" h="910984">
                <a:moveTo>
                  <a:pt x="1020711" y="601369"/>
                </a:moveTo>
                <a:cubicBezTo>
                  <a:pt x="1020711" y="664313"/>
                  <a:pt x="996894" y="750223"/>
                  <a:pt x="948411" y="858248"/>
                </a:cubicBezTo>
                <a:cubicBezTo>
                  <a:pt x="947560" y="860800"/>
                  <a:pt x="945008" y="865053"/>
                  <a:pt x="942457" y="871857"/>
                </a:cubicBezTo>
                <a:cubicBezTo>
                  <a:pt x="939905" y="878662"/>
                  <a:pt x="937353" y="883766"/>
                  <a:pt x="934801" y="888869"/>
                </a:cubicBezTo>
                <a:cubicBezTo>
                  <a:pt x="932249" y="893973"/>
                  <a:pt x="929698" y="898226"/>
                  <a:pt x="927146" y="901628"/>
                </a:cubicBezTo>
                <a:cubicBezTo>
                  <a:pt x="922893" y="908433"/>
                  <a:pt x="916939" y="910984"/>
                  <a:pt x="910985" y="910984"/>
                </a:cubicBezTo>
                <a:cubicBezTo>
                  <a:pt x="905030" y="910984"/>
                  <a:pt x="900778" y="909283"/>
                  <a:pt x="897375" y="905030"/>
                </a:cubicBezTo>
                <a:cubicBezTo>
                  <a:pt x="893973" y="900777"/>
                  <a:pt x="892272" y="896524"/>
                  <a:pt x="892272" y="890570"/>
                </a:cubicBezTo>
                <a:cubicBezTo>
                  <a:pt x="892272" y="887168"/>
                  <a:pt x="892272" y="882064"/>
                  <a:pt x="893973" y="875260"/>
                </a:cubicBezTo>
                <a:cubicBezTo>
                  <a:pt x="894823" y="868455"/>
                  <a:pt x="895674" y="864202"/>
                  <a:pt x="895674" y="861650"/>
                </a:cubicBezTo>
                <a:cubicBezTo>
                  <a:pt x="897375" y="836132"/>
                  <a:pt x="898226" y="812316"/>
                  <a:pt x="898226" y="791902"/>
                </a:cubicBezTo>
                <a:cubicBezTo>
                  <a:pt x="898226" y="753625"/>
                  <a:pt x="894823" y="719601"/>
                  <a:pt x="888019" y="688980"/>
                </a:cubicBezTo>
                <a:cubicBezTo>
                  <a:pt x="881214" y="658359"/>
                  <a:pt x="871857" y="631990"/>
                  <a:pt x="859949" y="609875"/>
                </a:cubicBezTo>
                <a:cubicBezTo>
                  <a:pt x="848041" y="587759"/>
                  <a:pt x="832730" y="568196"/>
                  <a:pt x="814017" y="552034"/>
                </a:cubicBezTo>
                <a:cubicBezTo>
                  <a:pt x="795304" y="535873"/>
                  <a:pt x="775740" y="523114"/>
                  <a:pt x="753625" y="512057"/>
                </a:cubicBezTo>
                <a:cubicBezTo>
                  <a:pt x="732360" y="501850"/>
                  <a:pt x="706842" y="494194"/>
                  <a:pt x="677922" y="488240"/>
                </a:cubicBezTo>
                <a:cubicBezTo>
                  <a:pt x="649002" y="482286"/>
                  <a:pt x="619231" y="478033"/>
                  <a:pt x="590311" y="476332"/>
                </a:cubicBezTo>
                <a:cubicBezTo>
                  <a:pt x="560541" y="473780"/>
                  <a:pt x="527367" y="472929"/>
                  <a:pt x="490792" y="472929"/>
                </a:cubicBezTo>
                <a:lnTo>
                  <a:pt x="363203" y="472929"/>
                </a:lnTo>
                <a:lnTo>
                  <a:pt x="363203" y="618381"/>
                </a:lnTo>
                <a:cubicBezTo>
                  <a:pt x="363203" y="628588"/>
                  <a:pt x="359801" y="637094"/>
                  <a:pt x="352145" y="643898"/>
                </a:cubicBezTo>
                <a:cubicBezTo>
                  <a:pt x="344490" y="650703"/>
                  <a:pt x="335984" y="654956"/>
                  <a:pt x="326628" y="654956"/>
                </a:cubicBezTo>
                <a:cubicBezTo>
                  <a:pt x="317271" y="654956"/>
                  <a:pt x="307914" y="651554"/>
                  <a:pt x="301110" y="643898"/>
                </a:cubicBezTo>
                <a:lnTo>
                  <a:pt x="11058" y="353846"/>
                </a:lnTo>
                <a:cubicBezTo>
                  <a:pt x="3402" y="346191"/>
                  <a:pt x="0" y="337685"/>
                  <a:pt x="0" y="328329"/>
                </a:cubicBezTo>
                <a:cubicBezTo>
                  <a:pt x="0" y="318972"/>
                  <a:pt x="3402" y="309616"/>
                  <a:pt x="11058" y="302811"/>
                </a:cubicBezTo>
                <a:lnTo>
                  <a:pt x="302811" y="11058"/>
                </a:lnTo>
                <a:cubicBezTo>
                  <a:pt x="309616" y="4253"/>
                  <a:pt x="318972" y="0"/>
                  <a:pt x="328329" y="0"/>
                </a:cubicBezTo>
                <a:cubicBezTo>
                  <a:pt x="337685" y="0"/>
                  <a:pt x="347042" y="3402"/>
                  <a:pt x="353846" y="11058"/>
                </a:cubicBezTo>
                <a:cubicBezTo>
                  <a:pt x="360651" y="17862"/>
                  <a:pt x="364904" y="26368"/>
                  <a:pt x="364904" y="36575"/>
                </a:cubicBezTo>
                <a:lnTo>
                  <a:pt x="364904" y="182027"/>
                </a:lnTo>
                <a:lnTo>
                  <a:pt x="492493" y="182027"/>
                </a:lnTo>
                <a:cubicBezTo>
                  <a:pt x="762982" y="182027"/>
                  <a:pt x="929698" y="258580"/>
                  <a:pt x="990940" y="411687"/>
                </a:cubicBezTo>
                <a:cubicBezTo>
                  <a:pt x="1011355" y="462722"/>
                  <a:pt x="1020711" y="525666"/>
                  <a:pt x="1020711" y="601369"/>
                </a:cubicBez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54C877-C5F6-255B-318B-E17A692F7371}"/>
              </a:ext>
            </a:extLst>
          </p:cNvPr>
          <p:cNvSpPr txBox="1"/>
          <p:nvPr/>
        </p:nvSpPr>
        <p:spPr>
          <a:xfrm>
            <a:off x="7072796" y="5078987"/>
            <a:ext cx="41222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/>
              <a:t>Percentage are the portion of all training data in each group in Common Crawl as of May 2023</a:t>
            </a:r>
          </a:p>
          <a:p>
            <a:r>
              <a:rPr lang="en-US" sz="900" dirty="0"/>
              <a:t>S</a:t>
            </a:r>
            <a:r>
              <a:rPr lang="ro-RO" sz="900" dirty="0"/>
              <a:t>ource</a:t>
            </a:r>
            <a:r>
              <a:rPr lang="en-US" sz="900" dirty="0"/>
              <a:t>: https://commoncrawl.github.io/cc-crawl-statistics/plot/languages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24B23D-05E1-2D63-D3BE-8D9CF3CE7446}"/>
              </a:ext>
            </a:extLst>
          </p:cNvPr>
          <p:cNvSpPr txBox="1"/>
          <p:nvPr/>
        </p:nvSpPr>
        <p:spPr>
          <a:xfrm>
            <a:off x="4331362" y="2967335"/>
            <a:ext cx="2329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Percentage of Training Data by Language Group</a:t>
            </a:r>
            <a:endParaRPr lang="en-US" sz="11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493B3E-DB54-6E8E-F9F3-2C254C634371}"/>
              </a:ext>
            </a:extLst>
          </p:cNvPr>
          <p:cNvSpPr/>
          <p:nvPr/>
        </p:nvSpPr>
        <p:spPr>
          <a:xfrm>
            <a:off x="7862494" y="1792025"/>
            <a:ext cx="45719" cy="4226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8A1D08-7FEE-C601-4EAE-BDEDB6AC2565}"/>
              </a:ext>
            </a:extLst>
          </p:cNvPr>
          <p:cNvSpPr txBox="1"/>
          <p:nvPr/>
        </p:nvSpPr>
        <p:spPr>
          <a:xfrm>
            <a:off x="7908214" y="1750058"/>
            <a:ext cx="3175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Chinese and Japanese together account for 9.3% of the total</a:t>
            </a:r>
            <a:endParaRPr lang="en-US" sz="1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BF2F64-304D-9220-03AA-F684D8262E2D}"/>
              </a:ext>
            </a:extLst>
          </p:cNvPr>
          <p:cNvSpPr/>
          <p:nvPr/>
        </p:nvSpPr>
        <p:spPr>
          <a:xfrm>
            <a:off x="7862494" y="2377346"/>
            <a:ext cx="45719" cy="4226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F184BB-7092-8537-63F3-C89B46CBDB90}"/>
              </a:ext>
            </a:extLst>
          </p:cNvPr>
          <p:cNvSpPr txBox="1"/>
          <p:nvPr/>
        </p:nvSpPr>
        <p:spPr>
          <a:xfrm>
            <a:off x="7908214" y="2335379"/>
            <a:ext cx="3175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49% other Asian languages add just 3.8%</a:t>
            </a:r>
            <a:endParaRPr lang="en-US" sz="1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F2CCB6-C59C-4EC1-F2C6-E3F658F08804}"/>
              </a:ext>
            </a:extLst>
          </p:cNvPr>
          <p:cNvSpPr/>
          <p:nvPr/>
        </p:nvSpPr>
        <p:spPr>
          <a:xfrm>
            <a:off x="7862494" y="2989189"/>
            <a:ext cx="45719" cy="42262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6F7A4B-E591-5E35-F610-DF777C6B6D54}"/>
              </a:ext>
            </a:extLst>
          </p:cNvPr>
          <p:cNvSpPr txBox="1"/>
          <p:nvPr/>
        </p:nvSpPr>
        <p:spPr>
          <a:xfrm>
            <a:off x="7908214" y="2947222"/>
            <a:ext cx="3175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Four Middle Eastern languages deliver a modest 1.4</a:t>
            </a:r>
            <a:endParaRPr lang="en-US" sz="1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0152EF-4E85-66A2-2B40-99B13734E637}"/>
              </a:ext>
            </a:extLst>
          </p:cNvPr>
          <p:cNvSpPr/>
          <p:nvPr/>
        </p:nvSpPr>
        <p:spPr>
          <a:xfrm>
            <a:off x="7862494" y="3574510"/>
            <a:ext cx="45719" cy="4226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49DC5D-3E28-7635-2761-9F50E4A06DF5}"/>
              </a:ext>
            </a:extLst>
          </p:cNvPr>
          <p:cNvSpPr txBox="1"/>
          <p:nvPr/>
        </p:nvSpPr>
        <p:spPr>
          <a:xfrm>
            <a:off x="7908214" y="3532543"/>
            <a:ext cx="375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51 African, Oceanic, and Indigenous American languages comprise just 0.1%</a:t>
            </a:r>
            <a:endParaRPr lang="en-US" sz="1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FBA061-294D-ACBB-2768-EB34845405F5}"/>
              </a:ext>
            </a:extLst>
          </p:cNvPr>
          <p:cNvSpPr/>
          <p:nvPr/>
        </p:nvSpPr>
        <p:spPr>
          <a:xfrm>
            <a:off x="3292831" y="1821572"/>
            <a:ext cx="45719" cy="10665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1C45AB-4BD0-2C08-3F7D-1F5F8B373DBD}"/>
              </a:ext>
            </a:extLst>
          </p:cNvPr>
          <p:cNvSpPr txBox="1"/>
          <p:nvPr/>
        </p:nvSpPr>
        <p:spPr>
          <a:xfrm>
            <a:off x="814462" y="1779605"/>
            <a:ext cx="24564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55 European languages contribute 37.8%. Including English, 85.4% of the data is in European languages</a:t>
            </a:r>
            <a:endParaRPr lang="en-US" sz="10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2DAF7C9-43B8-2F52-66AE-3EF349A7BDF4}"/>
              </a:ext>
            </a:extLst>
          </p:cNvPr>
          <p:cNvSpPr/>
          <p:nvPr/>
        </p:nvSpPr>
        <p:spPr>
          <a:xfrm>
            <a:off x="3292831" y="4477180"/>
            <a:ext cx="45719" cy="6187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4B32E0-C11B-7D50-48C0-EA8040EF32BF}"/>
              </a:ext>
            </a:extLst>
          </p:cNvPr>
          <p:cNvSpPr txBox="1"/>
          <p:nvPr/>
        </p:nvSpPr>
        <p:spPr>
          <a:xfrm>
            <a:off x="814462" y="4435213"/>
            <a:ext cx="24564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English accounts for almost half (47.6%) of Common Crawl’s data</a:t>
            </a:r>
            <a:endParaRPr lang="en-US" sz="1000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A84AFA-F7C8-4226-18F7-A7A967F65A1C}"/>
              </a:ext>
            </a:extLst>
          </p:cNvPr>
          <p:cNvCxnSpPr>
            <a:endCxn id="24" idx="1"/>
          </p:cNvCxnSpPr>
          <p:nvPr/>
        </p:nvCxnSpPr>
        <p:spPr>
          <a:xfrm>
            <a:off x="7464287" y="3470442"/>
            <a:ext cx="398207" cy="31538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63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12" grpId="0">
        <p:bldAsOne/>
      </p:bldGraphic>
      <p:bldP spid="16" grpId="0" animBg="1"/>
      <p:bldP spid="2" grpId="0"/>
      <p:bldP spid="7" grpId="0"/>
      <p:bldP spid="8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30" grpId="0"/>
      <p:bldP spid="32" grpId="0" animBg="1"/>
      <p:bldP spid="34" grpId="0"/>
      <p:bldP spid="38" grpId="0" animBg="1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48D63A22-7BC7-5A74-81E3-94E4F7F46BF1}"/>
              </a:ext>
            </a:extLst>
          </p:cNvPr>
          <p:cNvSpPr/>
          <p:nvPr/>
        </p:nvSpPr>
        <p:spPr>
          <a:xfrm>
            <a:off x="2162443" y="1836420"/>
            <a:ext cx="7820150" cy="35159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6F8C19-7724-257C-8D2E-41619D80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LLM performance depends on language training</a:t>
            </a:r>
          </a:p>
        </p:txBody>
      </p:sp>
      <p:pic>
        <p:nvPicPr>
          <p:cNvPr id="4" name="Picture 3" descr="A diagram of different languages&#10;&#10;Description automatically generated">
            <a:extLst>
              <a:ext uri="{FF2B5EF4-FFF2-40B4-BE49-F238E27FC236}">
                <a16:creationId xmlns:a16="http://schemas.microsoft.com/office/drawing/2014/main" id="{151E9BF4-4998-2836-4280-08A1C89C7B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" t="7459" r="88716" b="12991"/>
          <a:stretch/>
        </p:blipFill>
        <p:spPr>
          <a:xfrm>
            <a:off x="1290521" y="1624855"/>
            <a:ext cx="871922" cy="38714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6AC0C5-D4E5-714C-B170-E4CBB2B48ECB}"/>
              </a:ext>
            </a:extLst>
          </p:cNvPr>
          <p:cNvSpPr txBox="1"/>
          <p:nvPr/>
        </p:nvSpPr>
        <p:spPr>
          <a:xfrm>
            <a:off x="1866900" y="5899965"/>
            <a:ext cx="845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Sources: “</a:t>
            </a:r>
            <a:r>
              <a:rPr lang="en-US" sz="1200" dirty="0">
                <a:hlinkClick r:id="rId4"/>
              </a:rPr>
              <a:t>Locales and Focused Large Language Models (FLLMs)</a:t>
            </a:r>
            <a:r>
              <a:rPr lang="en-US" sz="1200" dirty="0"/>
              <a:t>” © CSA Research</a:t>
            </a:r>
          </a:p>
        </p:txBody>
      </p:sp>
      <p:sp>
        <p:nvSpPr>
          <p:cNvPr id="8" name="Freeform: Shape 7">
            <a:hlinkClick r:id="rId5" action="ppaction://hlinksldjump"/>
            <a:extLst>
              <a:ext uri="{FF2B5EF4-FFF2-40B4-BE49-F238E27FC236}">
                <a16:creationId xmlns:a16="http://schemas.microsoft.com/office/drawing/2014/main" id="{4ED81B6B-AB14-2EBA-AB0D-394A4B0B2683}"/>
              </a:ext>
            </a:extLst>
          </p:cNvPr>
          <p:cNvSpPr/>
          <p:nvPr/>
        </p:nvSpPr>
        <p:spPr>
          <a:xfrm>
            <a:off x="11387599" y="6029860"/>
            <a:ext cx="399006" cy="356113"/>
          </a:xfrm>
          <a:custGeom>
            <a:avLst/>
            <a:gdLst>
              <a:gd name="connsiteX0" fmla="*/ 1020711 w 1020711"/>
              <a:gd name="connsiteY0" fmla="*/ 601369 h 910984"/>
              <a:gd name="connsiteX1" fmla="*/ 948411 w 1020711"/>
              <a:gd name="connsiteY1" fmla="*/ 858248 h 910984"/>
              <a:gd name="connsiteX2" fmla="*/ 942457 w 1020711"/>
              <a:gd name="connsiteY2" fmla="*/ 871857 h 910984"/>
              <a:gd name="connsiteX3" fmla="*/ 934801 w 1020711"/>
              <a:gd name="connsiteY3" fmla="*/ 888869 h 910984"/>
              <a:gd name="connsiteX4" fmla="*/ 927146 w 1020711"/>
              <a:gd name="connsiteY4" fmla="*/ 901628 h 910984"/>
              <a:gd name="connsiteX5" fmla="*/ 910985 w 1020711"/>
              <a:gd name="connsiteY5" fmla="*/ 910984 h 910984"/>
              <a:gd name="connsiteX6" fmla="*/ 897375 w 1020711"/>
              <a:gd name="connsiteY6" fmla="*/ 905030 h 910984"/>
              <a:gd name="connsiteX7" fmla="*/ 892272 w 1020711"/>
              <a:gd name="connsiteY7" fmla="*/ 890570 h 910984"/>
              <a:gd name="connsiteX8" fmla="*/ 893973 w 1020711"/>
              <a:gd name="connsiteY8" fmla="*/ 875260 h 910984"/>
              <a:gd name="connsiteX9" fmla="*/ 895674 w 1020711"/>
              <a:gd name="connsiteY9" fmla="*/ 861650 h 910984"/>
              <a:gd name="connsiteX10" fmla="*/ 898226 w 1020711"/>
              <a:gd name="connsiteY10" fmla="*/ 791902 h 910984"/>
              <a:gd name="connsiteX11" fmla="*/ 888019 w 1020711"/>
              <a:gd name="connsiteY11" fmla="*/ 688980 h 910984"/>
              <a:gd name="connsiteX12" fmla="*/ 859949 w 1020711"/>
              <a:gd name="connsiteY12" fmla="*/ 609875 h 910984"/>
              <a:gd name="connsiteX13" fmla="*/ 814017 w 1020711"/>
              <a:gd name="connsiteY13" fmla="*/ 552034 h 910984"/>
              <a:gd name="connsiteX14" fmla="*/ 753625 w 1020711"/>
              <a:gd name="connsiteY14" fmla="*/ 512057 h 910984"/>
              <a:gd name="connsiteX15" fmla="*/ 677922 w 1020711"/>
              <a:gd name="connsiteY15" fmla="*/ 488240 h 910984"/>
              <a:gd name="connsiteX16" fmla="*/ 590311 w 1020711"/>
              <a:gd name="connsiteY16" fmla="*/ 476332 h 910984"/>
              <a:gd name="connsiteX17" fmla="*/ 490792 w 1020711"/>
              <a:gd name="connsiteY17" fmla="*/ 472929 h 910984"/>
              <a:gd name="connsiteX18" fmla="*/ 363203 w 1020711"/>
              <a:gd name="connsiteY18" fmla="*/ 472929 h 910984"/>
              <a:gd name="connsiteX19" fmla="*/ 363203 w 1020711"/>
              <a:gd name="connsiteY19" fmla="*/ 618381 h 910984"/>
              <a:gd name="connsiteX20" fmla="*/ 352145 w 1020711"/>
              <a:gd name="connsiteY20" fmla="*/ 643898 h 910984"/>
              <a:gd name="connsiteX21" fmla="*/ 326628 w 1020711"/>
              <a:gd name="connsiteY21" fmla="*/ 654956 h 910984"/>
              <a:gd name="connsiteX22" fmla="*/ 301110 w 1020711"/>
              <a:gd name="connsiteY22" fmla="*/ 643898 h 910984"/>
              <a:gd name="connsiteX23" fmla="*/ 11058 w 1020711"/>
              <a:gd name="connsiteY23" fmla="*/ 353846 h 910984"/>
              <a:gd name="connsiteX24" fmla="*/ 0 w 1020711"/>
              <a:gd name="connsiteY24" fmla="*/ 328329 h 910984"/>
              <a:gd name="connsiteX25" fmla="*/ 11058 w 1020711"/>
              <a:gd name="connsiteY25" fmla="*/ 302811 h 910984"/>
              <a:gd name="connsiteX26" fmla="*/ 302811 w 1020711"/>
              <a:gd name="connsiteY26" fmla="*/ 11058 h 910984"/>
              <a:gd name="connsiteX27" fmla="*/ 328329 w 1020711"/>
              <a:gd name="connsiteY27" fmla="*/ 0 h 910984"/>
              <a:gd name="connsiteX28" fmla="*/ 353846 w 1020711"/>
              <a:gd name="connsiteY28" fmla="*/ 11058 h 910984"/>
              <a:gd name="connsiteX29" fmla="*/ 364904 w 1020711"/>
              <a:gd name="connsiteY29" fmla="*/ 36575 h 910984"/>
              <a:gd name="connsiteX30" fmla="*/ 364904 w 1020711"/>
              <a:gd name="connsiteY30" fmla="*/ 182027 h 910984"/>
              <a:gd name="connsiteX31" fmla="*/ 492493 w 1020711"/>
              <a:gd name="connsiteY31" fmla="*/ 182027 h 910984"/>
              <a:gd name="connsiteX32" fmla="*/ 990940 w 1020711"/>
              <a:gd name="connsiteY32" fmla="*/ 411687 h 910984"/>
              <a:gd name="connsiteX33" fmla="*/ 1020711 w 1020711"/>
              <a:gd name="connsiteY33" fmla="*/ 601369 h 91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20711" h="910984">
                <a:moveTo>
                  <a:pt x="1020711" y="601369"/>
                </a:moveTo>
                <a:cubicBezTo>
                  <a:pt x="1020711" y="664313"/>
                  <a:pt x="996894" y="750223"/>
                  <a:pt x="948411" y="858248"/>
                </a:cubicBezTo>
                <a:cubicBezTo>
                  <a:pt x="947560" y="860800"/>
                  <a:pt x="945008" y="865053"/>
                  <a:pt x="942457" y="871857"/>
                </a:cubicBezTo>
                <a:cubicBezTo>
                  <a:pt x="939905" y="878662"/>
                  <a:pt x="937353" y="883766"/>
                  <a:pt x="934801" y="888869"/>
                </a:cubicBezTo>
                <a:cubicBezTo>
                  <a:pt x="932249" y="893973"/>
                  <a:pt x="929698" y="898226"/>
                  <a:pt x="927146" y="901628"/>
                </a:cubicBezTo>
                <a:cubicBezTo>
                  <a:pt x="922893" y="908433"/>
                  <a:pt x="916939" y="910984"/>
                  <a:pt x="910985" y="910984"/>
                </a:cubicBezTo>
                <a:cubicBezTo>
                  <a:pt x="905030" y="910984"/>
                  <a:pt x="900778" y="909283"/>
                  <a:pt x="897375" y="905030"/>
                </a:cubicBezTo>
                <a:cubicBezTo>
                  <a:pt x="893973" y="900777"/>
                  <a:pt x="892272" y="896524"/>
                  <a:pt x="892272" y="890570"/>
                </a:cubicBezTo>
                <a:cubicBezTo>
                  <a:pt x="892272" y="887168"/>
                  <a:pt x="892272" y="882064"/>
                  <a:pt x="893973" y="875260"/>
                </a:cubicBezTo>
                <a:cubicBezTo>
                  <a:pt x="894823" y="868455"/>
                  <a:pt x="895674" y="864202"/>
                  <a:pt x="895674" y="861650"/>
                </a:cubicBezTo>
                <a:cubicBezTo>
                  <a:pt x="897375" y="836132"/>
                  <a:pt x="898226" y="812316"/>
                  <a:pt x="898226" y="791902"/>
                </a:cubicBezTo>
                <a:cubicBezTo>
                  <a:pt x="898226" y="753625"/>
                  <a:pt x="894823" y="719601"/>
                  <a:pt x="888019" y="688980"/>
                </a:cubicBezTo>
                <a:cubicBezTo>
                  <a:pt x="881214" y="658359"/>
                  <a:pt x="871857" y="631990"/>
                  <a:pt x="859949" y="609875"/>
                </a:cubicBezTo>
                <a:cubicBezTo>
                  <a:pt x="848041" y="587759"/>
                  <a:pt x="832730" y="568196"/>
                  <a:pt x="814017" y="552034"/>
                </a:cubicBezTo>
                <a:cubicBezTo>
                  <a:pt x="795304" y="535873"/>
                  <a:pt x="775740" y="523114"/>
                  <a:pt x="753625" y="512057"/>
                </a:cubicBezTo>
                <a:cubicBezTo>
                  <a:pt x="732360" y="501850"/>
                  <a:pt x="706842" y="494194"/>
                  <a:pt x="677922" y="488240"/>
                </a:cubicBezTo>
                <a:cubicBezTo>
                  <a:pt x="649002" y="482286"/>
                  <a:pt x="619231" y="478033"/>
                  <a:pt x="590311" y="476332"/>
                </a:cubicBezTo>
                <a:cubicBezTo>
                  <a:pt x="560541" y="473780"/>
                  <a:pt x="527367" y="472929"/>
                  <a:pt x="490792" y="472929"/>
                </a:cubicBezTo>
                <a:lnTo>
                  <a:pt x="363203" y="472929"/>
                </a:lnTo>
                <a:lnTo>
                  <a:pt x="363203" y="618381"/>
                </a:lnTo>
                <a:cubicBezTo>
                  <a:pt x="363203" y="628588"/>
                  <a:pt x="359801" y="637094"/>
                  <a:pt x="352145" y="643898"/>
                </a:cubicBezTo>
                <a:cubicBezTo>
                  <a:pt x="344490" y="650703"/>
                  <a:pt x="335984" y="654956"/>
                  <a:pt x="326628" y="654956"/>
                </a:cubicBezTo>
                <a:cubicBezTo>
                  <a:pt x="317271" y="654956"/>
                  <a:pt x="307914" y="651554"/>
                  <a:pt x="301110" y="643898"/>
                </a:cubicBezTo>
                <a:lnTo>
                  <a:pt x="11058" y="353846"/>
                </a:lnTo>
                <a:cubicBezTo>
                  <a:pt x="3402" y="346191"/>
                  <a:pt x="0" y="337685"/>
                  <a:pt x="0" y="328329"/>
                </a:cubicBezTo>
                <a:cubicBezTo>
                  <a:pt x="0" y="318972"/>
                  <a:pt x="3402" y="309616"/>
                  <a:pt x="11058" y="302811"/>
                </a:cubicBezTo>
                <a:lnTo>
                  <a:pt x="302811" y="11058"/>
                </a:lnTo>
                <a:cubicBezTo>
                  <a:pt x="309616" y="4253"/>
                  <a:pt x="318972" y="0"/>
                  <a:pt x="328329" y="0"/>
                </a:cubicBezTo>
                <a:cubicBezTo>
                  <a:pt x="337685" y="0"/>
                  <a:pt x="347042" y="3402"/>
                  <a:pt x="353846" y="11058"/>
                </a:cubicBezTo>
                <a:cubicBezTo>
                  <a:pt x="360651" y="17862"/>
                  <a:pt x="364904" y="26368"/>
                  <a:pt x="364904" y="36575"/>
                </a:cubicBezTo>
                <a:lnTo>
                  <a:pt x="364904" y="182027"/>
                </a:lnTo>
                <a:lnTo>
                  <a:pt x="492493" y="182027"/>
                </a:lnTo>
                <a:cubicBezTo>
                  <a:pt x="762982" y="182027"/>
                  <a:pt x="929698" y="258580"/>
                  <a:pt x="990940" y="411687"/>
                </a:cubicBezTo>
                <a:cubicBezTo>
                  <a:pt x="1011355" y="462722"/>
                  <a:pt x="1020711" y="525666"/>
                  <a:pt x="1020711" y="601369"/>
                </a:cubicBez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6AC0EB-7B62-47FA-69F0-E29938A0FC95}"/>
              </a:ext>
            </a:extLst>
          </p:cNvPr>
          <p:cNvSpPr txBox="1"/>
          <p:nvPr/>
        </p:nvSpPr>
        <p:spPr>
          <a:xfrm>
            <a:off x="3535554" y="1313018"/>
            <a:ext cx="5114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i="1">
                <a:solidFill>
                  <a:schemeClr val="accent6"/>
                </a:solidFill>
              </a:defRPr>
            </a:lvl1pPr>
          </a:lstStyle>
          <a:p>
            <a:r>
              <a:rPr lang="ro-RO" sz="2400" b="1" i="0" dirty="0">
                <a:solidFill>
                  <a:schemeClr val="tx1"/>
                </a:solidFill>
              </a:rPr>
              <a:t>Natural Language Services</a:t>
            </a:r>
            <a:endParaRPr lang="en-US" sz="2400" b="1" i="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9E4C66-AE67-899C-BFCD-6638E285AC58}"/>
              </a:ext>
            </a:extLst>
          </p:cNvPr>
          <p:cNvSpPr txBox="1"/>
          <p:nvPr/>
        </p:nvSpPr>
        <p:spPr>
          <a:xfrm>
            <a:off x="2156063" y="5396229"/>
            <a:ext cx="787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i="1">
                <a:solidFill>
                  <a:schemeClr val="accent6"/>
                </a:solidFill>
              </a:defRPr>
            </a:lvl1pPr>
          </a:lstStyle>
          <a:p>
            <a:r>
              <a:rPr lang="en-US" b="1" i="0" dirty="0">
                <a:solidFill>
                  <a:schemeClr val="tx1"/>
                </a:solidFill>
              </a:rPr>
              <a:t>Technologies Driving the Next Wave of Language Services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5E7174-AEB4-9427-54E2-E7F4560ECDFB}"/>
              </a:ext>
            </a:extLst>
          </p:cNvPr>
          <p:cNvSpPr txBox="1"/>
          <p:nvPr/>
        </p:nvSpPr>
        <p:spPr>
          <a:xfrm rot="5400000">
            <a:off x="9348762" y="3188822"/>
            <a:ext cx="3404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i="1">
                <a:solidFill>
                  <a:schemeClr val="accent6"/>
                </a:solidFill>
              </a:defRPr>
            </a:lvl1pPr>
          </a:lstStyle>
          <a:p>
            <a:r>
              <a:rPr lang="ro-RO" sz="1600" b="1" i="0" dirty="0">
                <a:solidFill>
                  <a:schemeClr val="tx1"/>
                </a:solidFill>
              </a:rPr>
              <a:t>Performance for Under-Resourced Languages</a:t>
            </a:r>
            <a:endParaRPr lang="en-US" sz="1600" b="1" i="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EC7C93-4718-E7EA-30BD-84784DFB9925}"/>
              </a:ext>
            </a:extLst>
          </p:cNvPr>
          <p:cNvSpPr txBox="1"/>
          <p:nvPr/>
        </p:nvSpPr>
        <p:spPr>
          <a:xfrm rot="16200000">
            <a:off x="-556894" y="3188824"/>
            <a:ext cx="3145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i="1">
                <a:solidFill>
                  <a:schemeClr val="accent6"/>
                </a:solidFill>
              </a:defRPr>
            </a:lvl1pPr>
          </a:lstStyle>
          <a:p>
            <a:r>
              <a:rPr lang="ro-RO" sz="1600" b="1" i="0" dirty="0">
                <a:solidFill>
                  <a:schemeClr val="tx1"/>
                </a:solidFill>
              </a:rPr>
              <a:t>Performance for Well-Resourced Languages</a:t>
            </a:r>
            <a:endParaRPr lang="en-US" sz="1600" b="1" i="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58A68A-0033-EAC8-0BA2-76A486CEBC1F}"/>
              </a:ext>
            </a:extLst>
          </p:cNvPr>
          <p:cNvSpPr/>
          <p:nvPr/>
        </p:nvSpPr>
        <p:spPr>
          <a:xfrm>
            <a:off x="2285999" y="2005516"/>
            <a:ext cx="2345635" cy="6460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Natural Language</a:t>
            </a:r>
            <a:r>
              <a:rPr lang="ro-RO" sz="1600" b="1" dirty="0"/>
              <a:t> </a:t>
            </a:r>
            <a:r>
              <a:rPr lang="en-US" sz="1600" b="1" dirty="0"/>
              <a:t>Processing (NLP)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2399CD0-F7A9-D4C8-D65D-9B385CCD88D7}"/>
              </a:ext>
            </a:extLst>
          </p:cNvPr>
          <p:cNvSpPr/>
          <p:nvPr/>
        </p:nvSpPr>
        <p:spPr>
          <a:xfrm>
            <a:off x="4893245" y="2005516"/>
            <a:ext cx="2345635" cy="6460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Natural Language</a:t>
            </a:r>
            <a:r>
              <a:rPr lang="ro-RO" sz="1600" b="1" dirty="0"/>
              <a:t> </a:t>
            </a:r>
            <a:r>
              <a:rPr lang="en-US" sz="1600" b="1" dirty="0"/>
              <a:t>Understanding (NLU)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B4D1E71-1E52-5668-9D7F-2DE67FEC0D9E}"/>
              </a:ext>
            </a:extLst>
          </p:cNvPr>
          <p:cNvSpPr/>
          <p:nvPr/>
        </p:nvSpPr>
        <p:spPr>
          <a:xfrm>
            <a:off x="7500491" y="2005516"/>
            <a:ext cx="2345635" cy="646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Text ↔ Speech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270136-8542-50FF-5344-78A4233B63FC}"/>
              </a:ext>
            </a:extLst>
          </p:cNvPr>
          <p:cNvSpPr/>
          <p:nvPr/>
        </p:nvSpPr>
        <p:spPr>
          <a:xfrm>
            <a:off x="2285999" y="2651560"/>
            <a:ext cx="2345635" cy="25317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Machine translation (MT)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Augmented translation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Part of speech tagging (POS)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Text categorization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Named entity recognition (NER)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Syntactic parsing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Machine interpreting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Machine captioning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Machine transcription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1FCB74C-BC14-81A1-7138-43614BD343CD}"/>
              </a:ext>
            </a:extLst>
          </p:cNvPr>
          <p:cNvSpPr/>
          <p:nvPr/>
        </p:nvSpPr>
        <p:spPr>
          <a:xfrm>
            <a:off x="4893244" y="2651560"/>
            <a:ext cx="2345635" cy="2531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Relation extraction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Inference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Semantic parsing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Summarization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Sentiment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Paraphrase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Dialogue agents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Question answering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B4BF6AD-9BF2-F94E-1FE0-A4FA14A4D7A1}"/>
              </a:ext>
            </a:extLst>
          </p:cNvPr>
          <p:cNvSpPr/>
          <p:nvPr/>
        </p:nvSpPr>
        <p:spPr>
          <a:xfrm>
            <a:off x="7500491" y="2651560"/>
            <a:ext cx="2345635" cy="25317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Speech recognition (ASR)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Text-to-speech (TTS)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Transcription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Captioning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Subtitling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Interactive voice response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Voice cloning, generation, authentication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Audio clean-up</a:t>
            </a:r>
          </a:p>
        </p:txBody>
      </p:sp>
      <p:pic>
        <p:nvPicPr>
          <p:cNvPr id="42" name="Picture 41" descr="A diagram of different languages&#10;&#10;Description automatically generated">
            <a:extLst>
              <a:ext uri="{FF2B5EF4-FFF2-40B4-BE49-F238E27FC236}">
                <a16:creationId xmlns:a16="http://schemas.microsoft.com/office/drawing/2014/main" id="{F42DFE9E-3237-D7DF-8B34-256BF20A28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6" t="7459" r="3561" b="12991"/>
          <a:stretch/>
        </p:blipFill>
        <p:spPr>
          <a:xfrm>
            <a:off x="9982593" y="1624855"/>
            <a:ext cx="764302" cy="387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7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/>
      <p:bldP spid="10" grpId="0"/>
      <p:bldP spid="11" grpId="0"/>
      <p:bldP spid="12" grpId="0"/>
      <p:bldP spid="18" grpId="0"/>
      <p:bldP spid="29" grpId="0" animBg="1"/>
      <p:bldP spid="31" grpId="0" animBg="1"/>
      <p:bldP spid="33" grpId="0" animBg="1"/>
      <p:bldP spid="39" grpId="0" animBg="1"/>
      <p:bldP spid="40" grpId="0" animBg="1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A96F27-A48F-4A6F-831B-72A868390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2027"/>
            <a:ext cx="10515600" cy="870559"/>
          </a:xfrm>
        </p:spPr>
        <p:txBody>
          <a:bodyPr anchor="t">
            <a:normAutofit/>
          </a:bodyPr>
          <a:lstStyle/>
          <a:p>
            <a:r>
              <a:rPr lang="en-US" dirty="0"/>
              <a:t>Keep showing everyone the money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0F698B-1F25-4CF1-A3F8-646AD688F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Don’t ask for funding or a higher budget to cover the “cost”</a:t>
            </a:r>
          </a:p>
          <a:p>
            <a:r>
              <a:rPr lang="en-US" dirty="0"/>
              <a:t>Strike “cost,” “spend,” “pay for,” and “fund” from everyone’s vocabulary</a:t>
            </a:r>
          </a:p>
          <a:p>
            <a:r>
              <a:rPr lang="en-US" dirty="0"/>
              <a:t>Mantra = Language is a revenue-enabler, not a cost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06F5FF0-CBA8-BA46-9F38-1BEBD497B1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2671" y="1921815"/>
            <a:ext cx="5181600" cy="3186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18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A96F27-A48F-4A6F-831B-72A868390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Double-team with other business functions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0F698B-1F25-4CF1-A3F8-646AD688F7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Co-present with other teams</a:t>
            </a:r>
          </a:p>
          <a:p>
            <a:r>
              <a:rPr lang="en-US" dirty="0"/>
              <a:t>Upper managers like collaboration </a:t>
            </a:r>
          </a:p>
          <a:p>
            <a:r>
              <a:rPr lang="en-US" dirty="0"/>
              <a:t>Power in numbers – arguments bear more weight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8DA4849-F5F4-D34A-8986-B3F08BB68D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10437" y="1676068"/>
            <a:ext cx="4571819" cy="309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6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A96F27-A48F-4A6F-831B-72A868390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Assign memorable names to what you do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0F698B-1F25-4CF1-A3F8-646AD688F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Simpler for executives to remember </a:t>
            </a:r>
          </a:p>
          <a:p>
            <a:r>
              <a:rPr lang="en-US" dirty="0"/>
              <a:t>Easier to track the status of what you’re contributing</a:t>
            </a:r>
          </a:p>
          <a:p>
            <a:r>
              <a:rPr lang="en-US" dirty="0"/>
              <a:t>You own the success</a:t>
            </a:r>
          </a:p>
          <a:p>
            <a:r>
              <a:rPr lang="en-US" dirty="0"/>
              <a:t>Increase visibility for language as a revenue-enabler</a:t>
            </a:r>
          </a:p>
        </p:txBody>
      </p:sp>
    </p:spTree>
    <p:extLst>
      <p:ext uri="{BB962C8B-B14F-4D97-AF65-F5344CB8AC3E}">
        <p14:creationId xmlns:p14="http://schemas.microsoft.com/office/powerpoint/2010/main" val="308194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A96F27-A48F-4A6F-831B-72A868390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Ensure that peers can meet their international objectives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0F698B-1F25-4CF1-A3F8-646AD688F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3208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Support at the strategic level comes from executives …</a:t>
            </a:r>
          </a:p>
          <a:p>
            <a:r>
              <a:rPr lang="en-US" dirty="0"/>
              <a:t>… But support for its execution comes from your peers</a:t>
            </a:r>
          </a:p>
          <a:p>
            <a:r>
              <a:rPr lang="en-US" dirty="0"/>
              <a:t>Spell out the investment required for colleagues to meet their international objectives </a:t>
            </a:r>
          </a:p>
          <a:p>
            <a:r>
              <a:rPr lang="en-US" dirty="0"/>
              <a:t>Assign a multilingual AI champion within critical functions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18F50B3-5D9B-834F-BA67-6415310F97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43130" y="1886150"/>
            <a:ext cx="4210694" cy="308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4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43EB6C0E-C4DB-F443-A4CA-F9C48B123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2027"/>
            <a:ext cx="10760242" cy="870559"/>
          </a:xfrm>
        </p:spPr>
        <p:txBody>
          <a:bodyPr>
            <a:noAutofit/>
          </a:bodyPr>
          <a:lstStyle/>
          <a:p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Summary: Nine</a:t>
            </a:r>
            <a:r>
              <a:rPr lang="en-US" b="1" dirty="0">
                <a:ea typeface="Open Sans" panose="020B0606030504020204" pitchFamily="34" charset="0"/>
                <a:cs typeface="Open Sans" panose="020B0606030504020204" pitchFamily="34" charset="0"/>
              </a:rPr>
              <a:t> ways to take and keep your seat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CC3631E-E5D0-458C-8C78-84E78651D464}"/>
              </a:ext>
            </a:extLst>
          </p:cNvPr>
          <p:cNvSpPr/>
          <p:nvPr/>
        </p:nvSpPr>
        <p:spPr>
          <a:xfrm>
            <a:off x="9434161" y="3011304"/>
            <a:ext cx="1558636" cy="737755"/>
          </a:xfrm>
          <a:prstGeom prst="wedgeRoundRectCallout">
            <a:avLst>
              <a:gd name="adj1" fmla="val 7533"/>
              <a:gd name="adj2" fmla="val 97712"/>
              <a:gd name="adj3" fmla="val 16667"/>
            </a:avLst>
          </a:prstGeom>
          <a:solidFill>
            <a:schemeClr val="accent5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Visualize for your audience</a:t>
            </a:r>
            <a:endParaRPr lang="en-US" sz="1400" b="1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74DD31A9-271F-4807-AA64-9F0D94B5B4DC}"/>
              </a:ext>
            </a:extLst>
          </p:cNvPr>
          <p:cNvSpPr/>
          <p:nvPr/>
        </p:nvSpPr>
        <p:spPr>
          <a:xfrm>
            <a:off x="7737764" y="4153315"/>
            <a:ext cx="1558636" cy="737755"/>
          </a:xfrm>
          <a:prstGeom prst="wedgeRoundRectCallout">
            <a:avLst>
              <a:gd name="adj1" fmla="val 7533"/>
              <a:gd name="adj2" fmla="val 97712"/>
              <a:gd name="adj3" fmla="val 16667"/>
            </a:avLst>
          </a:prstGeom>
          <a:solidFill>
            <a:srgbClr val="A87C4F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Double-team</a:t>
            </a:r>
            <a:endParaRPr lang="en-US" sz="1400" b="1" dirty="0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09ADF75-F6C2-4E02-9468-03222B24CBB5}"/>
              </a:ext>
            </a:extLst>
          </p:cNvPr>
          <p:cNvSpPr/>
          <p:nvPr/>
        </p:nvSpPr>
        <p:spPr>
          <a:xfrm>
            <a:off x="4961660" y="3549591"/>
            <a:ext cx="1558635" cy="737755"/>
          </a:xfrm>
          <a:prstGeom prst="wedgeRoundRectCallout">
            <a:avLst>
              <a:gd name="adj1" fmla="val -8467"/>
              <a:gd name="adj2" fmla="val 89261"/>
              <a:gd name="adj3" fmla="val 16667"/>
            </a:avLst>
          </a:prstGeom>
          <a:solidFill>
            <a:schemeClr val="tx1">
              <a:lumMod val="50000"/>
            </a:schemeClr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Enlist Finance</a:t>
            </a:r>
            <a:endParaRPr lang="en-US" sz="1400" b="1" dirty="0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0E958451-02A5-4C23-887A-9C5F92551287}"/>
              </a:ext>
            </a:extLst>
          </p:cNvPr>
          <p:cNvSpPr/>
          <p:nvPr/>
        </p:nvSpPr>
        <p:spPr>
          <a:xfrm>
            <a:off x="2647040" y="4512776"/>
            <a:ext cx="1558635" cy="661213"/>
          </a:xfrm>
          <a:prstGeom prst="wedgeRoundRectCallout">
            <a:avLst>
              <a:gd name="adj1" fmla="val -8467"/>
              <a:gd name="adj2" fmla="val 89261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Do trial runs</a:t>
            </a:r>
            <a:endParaRPr lang="en-US" sz="1400" b="1" dirty="0"/>
          </a:p>
        </p:txBody>
      </p:sp>
      <p:sp>
        <p:nvSpPr>
          <p:cNvPr id="19" name="Speech Bubble: Rectangle with Corners Rounded 14">
            <a:extLst>
              <a:ext uri="{FF2B5EF4-FFF2-40B4-BE49-F238E27FC236}">
                <a16:creationId xmlns:a16="http://schemas.microsoft.com/office/drawing/2014/main" id="{0CCB9753-8F15-8E45-B7B9-56304F936B3B}"/>
              </a:ext>
            </a:extLst>
          </p:cNvPr>
          <p:cNvSpPr/>
          <p:nvPr/>
        </p:nvSpPr>
        <p:spPr>
          <a:xfrm>
            <a:off x="4002553" y="1785240"/>
            <a:ext cx="1984665" cy="737755"/>
          </a:xfrm>
          <a:prstGeom prst="wedgeRoundRectCallout">
            <a:avLst>
              <a:gd name="adj1" fmla="val -8467"/>
              <a:gd name="adj2" fmla="val 89261"/>
              <a:gd name="adj3" fmla="val 16667"/>
            </a:avLst>
          </a:prstGeom>
          <a:solidFill>
            <a:schemeClr val="accent6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Support peers to meet international objectives</a:t>
            </a:r>
            <a:endParaRPr lang="en-US" sz="1400" b="1" dirty="0"/>
          </a:p>
        </p:txBody>
      </p:sp>
      <p:sp>
        <p:nvSpPr>
          <p:cNvPr id="20" name="Speech Bubble: Rectangle with Corners Rounded 8">
            <a:extLst>
              <a:ext uri="{FF2B5EF4-FFF2-40B4-BE49-F238E27FC236}">
                <a16:creationId xmlns:a16="http://schemas.microsoft.com/office/drawing/2014/main" id="{2F823335-62A1-5847-8488-657628FA22CD}"/>
              </a:ext>
            </a:extLst>
          </p:cNvPr>
          <p:cNvSpPr/>
          <p:nvPr/>
        </p:nvSpPr>
        <p:spPr>
          <a:xfrm>
            <a:off x="8933660" y="1471285"/>
            <a:ext cx="1911926" cy="737755"/>
          </a:xfrm>
          <a:prstGeom prst="wedgeRoundRectCallout">
            <a:avLst>
              <a:gd name="adj1" fmla="val 7533"/>
              <a:gd name="adj2" fmla="val 97712"/>
              <a:gd name="adj3" fmla="val 16667"/>
            </a:avLst>
          </a:prstGeom>
          <a:solidFill>
            <a:srgbClr val="875294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Translate into numbers and data</a:t>
            </a:r>
            <a:endParaRPr lang="en-US" sz="1400" b="1" dirty="0"/>
          </a:p>
          <a:p>
            <a:pPr algn="ctr"/>
            <a:endParaRPr lang="en-US" sz="1400" b="1" dirty="0"/>
          </a:p>
        </p:txBody>
      </p:sp>
      <p:sp>
        <p:nvSpPr>
          <p:cNvPr id="21" name="Speech Bubble: Rectangle with Corners Rounded 15">
            <a:extLst>
              <a:ext uri="{FF2B5EF4-FFF2-40B4-BE49-F238E27FC236}">
                <a16:creationId xmlns:a16="http://schemas.microsoft.com/office/drawing/2014/main" id="{892FEDF4-0FB7-464E-B319-A09CC10DFA7B}"/>
              </a:ext>
            </a:extLst>
          </p:cNvPr>
          <p:cNvSpPr/>
          <p:nvPr/>
        </p:nvSpPr>
        <p:spPr>
          <a:xfrm>
            <a:off x="1346414" y="1492905"/>
            <a:ext cx="1558635" cy="661213"/>
          </a:xfrm>
          <a:prstGeom prst="wedgeRoundRectCallout">
            <a:avLst>
              <a:gd name="adj1" fmla="val -8467"/>
              <a:gd name="adj2" fmla="val 89261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Stay on message</a:t>
            </a:r>
            <a:endParaRPr lang="en-US" sz="1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DE8CA7-F55F-3446-B4BF-CF6B6FBA9DF7}"/>
              </a:ext>
            </a:extLst>
          </p:cNvPr>
          <p:cNvSpPr txBox="1"/>
          <p:nvPr/>
        </p:nvSpPr>
        <p:spPr>
          <a:xfrm>
            <a:off x="1562582" y="35302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AB3F26D0-7A1E-B984-5378-A9C4D5E5400A}"/>
              </a:ext>
            </a:extLst>
          </p:cNvPr>
          <p:cNvSpPr/>
          <p:nvPr/>
        </p:nvSpPr>
        <p:spPr>
          <a:xfrm>
            <a:off x="1376796" y="3011304"/>
            <a:ext cx="2067791" cy="737755"/>
          </a:xfrm>
          <a:prstGeom prst="wedgeRoundRectCallout">
            <a:avLst>
              <a:gd name="adj1" fmla="val -8467"/>
              <a:gd name="adj2" fmla="val 89261"/>
              <a:gd name="adj3" fmla="val 16667"/>
            </a:avLst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Identify supporters, blockers, undecided</a:t>
            </a:r>
            <a:endParaRPr lang="en-US" sz="1400" b="1" dirty="0"/>
          </a:p>
        </p:txBody>
      </p:sp>
      <p:sp>
        <p:nvSpPr>
          <p:cNvPr id="5" name="Speech Bubble: Rectangle with Corners Rounded 10">
            <a:extLst>
              <a:ext uri="{FF2B5EF4-FFF2-40B4-BE49-F238E27FC236}">
                <a16:creationId xmlns:a16="http://schemas.microsoft.com/office/drawing/2014/main" id="{E32C4431-8926-8F34-4542-F9A93763F84D}"/>
              </a:ext>
            </a:extLst>
          </p:cNvPr>
          <p:cNvSpPr/>
          <p:nvPr/>
        </p:nvSpPr>
        <p:spPr>
          <a:xfrm>
            <a:off x="6526756" y="2364696"/>
            <a:ext cx="2008499" cy="737755"/>
          </a:xfrm>
          <a:prstGeom prst="wedgeRoundRectCallout">
            <a:avLst>
              <a:gd name="adj1" fmla="val -8467"/>
              <a:gd name="adj2" fmla="val 89261"/>
              <a:gd name="adj3" fmla="val 16667"/>
            </a:avLst>
          </a:prstGeom>
          <a:solidFill>
            <a:schemeClr val="accent4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Align with corporate goals and KPIs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52370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0F698B-1F25-4CF1-A3F8-646AD688F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5079"/>
            <a:ext cx="10515600" cy="5611885"/>
          </a:xfrm>
        </p:spPr>
        <p:txBody>
          <a:bodyPr anchor="ctr">
            <a:normAutofit/>
          </a:bodyPr>
          <a:lstStyle/>
          <a:p>
            <a:pPr marL="0" indent="0" algn="ctr">
              <a:buSzPct val="100000"/>
              <a:buNone/>
            </a:pPr>
            <a:r>
              <a:rPr lang="en-US" sz="4000" b="1" dirty="0"/>
              <a:t>Do you have an executive sponsor or champion for your team?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8E06E72B-A011-563D-93A1-7179EA02A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079"/>
            <a:ext cx="10515600" cy="87055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85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A96F27-A48F-4A6F-831B-72A868390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MS PGothic" charset="0"/>
              </a:rPr>
              <a:t>Warning: Someone else will take your seat if you don’t</a:t>
            </a:r>
            <a:endParaRPr lang="en-US" dirty="0"/>
          </a:p>
        </p:txBody>
      </p:sp>
      <p:pic>
        <p:nvPicPr>
          <p:cNvPr id="2" name="Picture 2" descr="&quot;I never lose at musical chairs.&quot;">
            <a:extLst>
              <a:ext uri="{FF2B5EF4-FFF2-40B4-BE49-F238E27FC236}">
                <a16:creationId xmlns:a16="http://schemas.microsoft.com/office/drawing/2014/main" id="{F4E2EBC0-4E09-067A-836B-EC766DB97C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651" y="1077912"/>
            <a:ext cx="3706931" cy="518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41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36781-3F22-4464-94B1-885C8871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49" y="1260037"/>
            <a:ext cx="4105275" cy="461665"/>
          </a:xfrm>
        </p:spPr>
        <p:txBody>
          <a:bodyPr anchor="t">
            <a:normAutofit/>
          </a:bodyPr>
          <a:lstStyle/>
          <a:p>
            <a:r>
              <a:rPr lang="en-US" sz="2400" dirty="0"/>
              <a:t>Need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870DF-951D-4715-8189-4E850014D37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143749" y="2174364"/>
            <a:ext cx="4105275" cy="306291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b="1" dirty="0"/>
              <a:t>Contact </a:t>
            </a:r>
            <a:r>
              <a:rPr lang="en-US" sz="1600" b="1" dirty="0">
                <a:hlinkClick r:id="rId3"/>
              </a:rPr>
              <a:t>clientservice@csa-research.com</a:t>
            </a:r>
            <a:r>
              <a:rPr lang="en-US" sz="1600" b="1" dirty="0"/>
              <a:t> to: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Discuss what this data means for your organization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Request additional data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Receive guidance validating your strategy to land a seat!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60DD2C-FC6E-4633-9229-7339648158B1}"/>
              </a:ext>
            </a:extLst>
          </p:cNvPr>
          <p:cNvSpPr txBox="1"/>
          <p:nvPr/>
        </p:nvSpPr>
        <p:spPr>
          <a:xfrm>
            <a:off x="942975" y="1260037"/>
            <a:ext cx="571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Want to read more?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B67A07-7E9E-461B-AE13-9AC19BB267F2}"/>
              </a:ext>
            </a:extLst>
          </p:cNvPr>
          <p:cNvSpPr txBox="1"/>
          <p:nvPr/>
        </p:nvSpPr>
        <p:spPr>
          <a:xfrm>
            <a:off x="942975" y="2174364"/>
            <a:ext cx="5717220" cy="34470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91440" bIns="9144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“</a:t>
            </a:r>
            <a:r>
              <a:rPr lang="en-US" dirty="0">
                <a:hlinkClick r:id="rId4"/>
              </a:rPr>
              <a:t>How Do We Recruit an Executive Sponsor?</a:t>
            </a:r>
            <a:r>
              <a:rPr lang="en-US" dirty="0"/>
              <a:t>“</a:t>
            </a:r>
          </a:p>
          <a:p>
            <a:pPr>
              <a:spcBef>
                <a:spcPts val="1200"/>
              </a:spcBef>
            </a:pPr>
            <a:r>
              <a:rPr lang="en-US" dirty="0"/>
              <a:t>“</a:t>
            </a:r>
            <a:r>
              <a:rPr lang="en-US" dirty="0">
                <a:hlinkClick r:id="rId5"/>
              </a:rPr>
              <a:t>How Can Loc Teams Engage Stakeholders for Major Initiatives?</a:t>
            </a:r>
            <a:r>
              <a:rPr lang="en-US" dirty="0"/>
              <a:t>”</a:t>
            </a:r>
          </a:p>
          <a:p>
            <a:pPr>
              <a:spcBef>
                <a:spcPts val="1200"/>
              </a:spcBef>
            </a:pPr>
            <a:r>
              <a:rPr lang="en-US" dirty="0"/>
              <a:t>“</a:t>
            </a:r>
            <a:r>
              <a:rPr lang="en-US" dirty="0">
                <a:hlinkClick r:id="rId6"/>
              </a:rPr>
              <a:t>How Can Loc Teams Plan for an Uncertain Future?</a:t>
            </a:r>
            <a:r>
              <a:rPr lang="en-US" dirty="0"/>
              <a:t>”</a:t>
            </a:r>
          </a:p>
          <a:p>
            <a:pPr>
              <a:spcBef>
                <a:spcPts val="1200"/>
              </a:spcBef>
            </a:pPr>
            <a:r>
              <a:rPr lang="en-US" dirty="0"/>
              <a:t>“</a:t>
            </a:r>
            <a:r>
              <a:rPr lang="en-US" dirty="0">
                <a:hlinkClick r:id="rId7"/>
              </a:rPr>
              <a:t>Raise Visibility for the Value of Globalization Teams</a:t>
            </a:r>
            <a:r>
              <a:rPr lang="en-US" dirty="0"/>
              <a:t>”</a:t>
            </a:r>
          </a:p>
          <a:p>
            <a:pPr>
              <a:spcBef>
                <a:spcPts val="1200"/>
              </a:spcBef>
            </a:pPr>
            <a:r>
              <a:rPr lang="en-US" dirty="0"/>
              <a:t>“</a:t>
            </a:r>
            <a:r>
              <a:rPr lang="en-US" dirty="0">
                <a:hlinkClick r:id="rId8"/>
              </a:rPr>
              <a:t>Demonstrating the Value of Localization</a:t>
            </a:r>
            <a:r>
              <a:rPr lang="en-US" dirty="0"/>
              <a:t>”</a:t>
            </a:r>
          </a:p>
          <a:p>
            <a:pPr>
              <a:spcBef>
                <a:spcPts val="1200"/>
              </a:spcBef>
            </a:pPr>
            <a:r>
              <a:rPr lang="en-US" dirty="0"/>
              <a:t>“</a:t>
            </a:r>
            <a:r>
              <a:rPr lang="en-US" dirty="0">
                <a:hlinkClick r:id="rId9"/>
              </a:rPr>
              <a:t>Seize the Day for Localization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1210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F50566F-19A0-41C5-8DED-CB7B8050F3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59" b="20575"/>
          <a:stretch/>
        </p:blipFill>
        <p:spPr>
          <a:xfrm>
            <a:off x="0" y="86266"/>
            <a:ext cx="12192000" cy="3342734"/>
          </a:xfr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CD19B7A-608A-4076-8A48-827714205BA5}"/>
              </a:ext>
            </a:extLst>
          </p:cNvPr>
          <p:cNvSpPr/>
          <p:nvPr/>
        </p:nvSpPr>
        <p:spPr>
          <a:xfrm>
            <a:off x="5515133" y="3686578"/>
            <a:ext cx="1161734" cy="1161732"/>
          </a:xfrm>
          <a:prstGeom prst="ellipse">
            <a:avLst/>
          </a:prstGeom>
          <a:noFill/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D0E55B5-FC17-46EC-8F4A-EC5B35FE49D4}"/>
              </a:ext>
            </a:extLst>
          </p:cNvPr>
          <p:cNvSpPr/>
          <p:nvPr/>
        </p:nvSpPr>
        <p:spPr>
          <a:xfrm>
            <a:off x="8999085" y="3686578"/>
            <a:ext cx="1161734" cy="1161732"/>
          </a:xfrm>
          <a:prstGeom prst="ellipse">
            <a:avLst/>
          </a:prstGeom>
          <a:noFill/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8276143-1E5A-45F4-935F-6A4A3E78D159}"/>
              </a:ext>
            </a:extLst>
          </p:cNvPr>
          <p:cNvSpPr/>
          <p:nvPr/>
        </p:nvSpPr>
        <p:spPr>
          <a:xfrm>
            <a:off x="2030041" y="3686578"/>
            <a:ext cx="1161734" cy="1161732"/>
          </a:xfrm>
          <a:prstGeom prst="ellipse">
            <a:avLst/>
          </a:prstGeom>
          <a:noFill/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8391F50-3E9E-4832-9B8E-DAB97432516B}"/>
              </a:ext>
            </a:extLst>
          </p:cNvPr>
          <p:cNvSpPr txBox="1">
            <a:spLocks/>
          </p:cNvSpPr>
          <p:nvPr/>
        </p:nvSpPr>
        <p:spPr>
          <a:xfrm>
            <a:off x="5097779" y="4945306"/>
            <a:ext cx="1996442" cy="414912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INSIGHTS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B5184CA0-CFE8-4563-81B8-BFC726820F2D}"/>
              </a:ext>
            </a:extLst>
          </p:cNvPr>
          <p:cNvSpPr txBox="1">
            <a:spLocks/>
          </p:cNvSpPr>
          <p:nvPr/>
        </p:nvSpPr>
        <p:spPr>
          <a:xfrm>
            <a:off x="4524339" y="5360218"/>
            <a:ext cx="3143322" cy="2920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dirty="0">
                <a:solidFill>
                  <a:schemeClr val="tx2"/>
                </a:solidFill>
                <a:ea typeface="ＭＳ Ｐゴシック" charset="-128"/>
                <a:cs typeface="ＭＳ Ｐゴシック" charset="-128"/>
                <a:hlinkClick r:id="rId3"/>
              </a:rPr>
              <a:t>www.csa-research.com</a:t>
            </a:r>
            <a:r>
              <a:rPr lang="en-US" sz="1500">
                <a:solidFill>
                  <a:schemeClr val="tx2"/>
                </a:solidFill>
                <a:ea typeface="ＭＳ Ｐゴシック" charset="-128"/>
                <a:cs typeface="ＭＳ Ｐゴシック" charset="-128"/>
                <a:hlinkClick r:id="rId3"/>
              </a:rPr>
              <a:t>/insights</a:t>
            </a:r>
            <a:endParaRPr lang="en-US" sz="1500">
              <a:solidFill>
                <a:schemeClr val="tx2"/>
              </a:solidFill>
            </a:endParaRP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98D450D-6EF0-49F3-8CD2-0C25150C1F1A}"/>
              </a:ext>
            </a:extLst>
          </p:cNvPr>
          <p:cNvSpPr txBox="1">
            <a:spLocks/>
          </p:cNvSpPr>
          <p:nvPr/>
        </p:nvSpPr>
        <p:spPr>
          <a:xfrm>
            <a:off x="8581731" y="4945306"/>
            <a:ext cx="1996442" cy="414912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TWITTER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FF1DA4B0-C731-4170-A010-A920623D14DF}"/>
              </a:ext>
            </a:extLst>
          </p:cNvPr>
          <p:cNvSpPr txBox="1">
            <a:spLocks/>
          </p:cNvSpPr>
          <p:nvPr/>
        </p:nvSpPr>
        <p:spPr>
          <a:xfrm>
            <a:off x="8581731" y="5360218"/>
            <a:ext cx="1996442" cy="2920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dirty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@CSA_Research</a:t>
            </a: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8A243C70-A51C-4A37-B2C6-9BDF2CEF73E3}"/>
              </a:ext>
            </a:extLst>
          </p:cNvPr>
          <p:cNvSpPr>
            <a:spLocks/>
          </p:cNvSpPr>
          <p:nvPr/>
        </p:nvSpPr>
        <p:spPr bwMode="auto">
          <a:xfrm>
            <a:off x="9362876" y="4087950"/>
            <a:ext cx="434150" cy="358986"/>
          </a:xfrm>
          <a:custGeom>
            <a:avLst/>
            <a:gdLst>
              <a:gd name="T0" fmla="*/ 237 w 265"/>
              <a:gd name="T1" fmla="*/ 54 h 215"/>
              <a:gd name="T2" fmla="*/ 238 w 265"/>
              <a:gd name="T3" fmla="*/ 61 h 215"/>
              <a:gd name="T4" fmla="*/ 84 w 265"/>
              <a:gd name="T5" fmla="*/ 215 h 215"/>
              <a:gd name="T6" fmla="*/ 0 w 265"/>
              <a:gd name="T7" fmla="*/ 190 h 215"/>
              <a:gd name="T8" fmla="*/ 14 w 265"/>
              <a:gd name="T9" fmla="*/ 191 h 215"/>
              <a:gd name="T10" fmla="*/ 81 w 265"/>
              <a:gd name="T11" fmla="*/ 168 h 215"/>
              <a:gd name="T12" fmla="*/ 30 w 265"/>
              <a:gd name="T13" fmla="*/ 130 h 215"/>
              <a:gd name="T14" fmla="*/ 40 w 265"/>
              <a:gd name="T15" fmla="*/ 131 h 215"/>
              <a:gd name="T16" fmla="*/ 55 w 265"/>
              <a:gd name="T17" fmla="*/ 129 h 215"/>
              <a:gd name="T18" fmla="*/ 11 w 265"/>
              <a:gd name="T19" fmla="*/ 76 h 215"/>
              <a:gd name="T20" fmla="*/ 11 w 265"/>
              <a:gd name="T21" fmla="*/ 75 h 215"/>
              <a:gd name="T22" fmla="*/ 36 w 265"/>
              <a:gd name="T23" fmla="*/ 82 h 215"/>
              <a:gd name="T24" fmla="*/ 12 w 265"/>
              <a:gd name="T25" fmla="*/ 37 h 215"/>
              <a:gd name="T26" fmla="*/ 19 w 265"/>
              <a:gd name="T27" fmla="*/ 10 h 215"/>
              <a:gd name="T28" fmla="*/ 131 w 265"/>
              <a:gd name="T29" fmla="*/ 67 h 215"/>
              <a:gd name="T30" fmla="*/ 129 w 265"/>
              <a:gd name="T31" fmla="*/ 54 h 215"/>
              <a:gd name="T32" fmla="*/ 183 w 265"/>
              <a:gd name="T33" fmla="*/ 0 h 215"/>
              <a:gd name="T34" fmla="*/ 223 w 265"/>
              <a:gd name="T35" fmla="*/ 17 h 215"/>
              <a:gd name="T36" fmla="*/ 257 w 265"/>
              <a:gd name="T37" fmla="*/ 4 h 215"/>
              <a:gd name="T38" fmla="*/ 233 w 265"/>
              <a:gd name="T39" fmla="*/ 34 h 215"/>
              <a:gd name="T40" fmla="*/ 265 w 265"/>
              <a:gd name="T41" fmla="*/ 26 h 215"/>
              <a:gd name="T42" fmla="*/ 237 w 265"/>
              <a:gd name="T43" fmla="*/ 54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5" h="215">
                <a:moveTo>
                  <a:pt x="237" y="54"/>
                </a:moveTo>
                <a:cubicBezTo>
                  <a:pt x="238" y="56"/>
                  <a:pt x="238" y="58"/>
                  <a:pt x="238" y="61"/>
                </a:cubicBezTo>
                <a:cubicBezTo>
                  <a:pt x="238" y="132"/>
                  <a:pt x="183" y="215"/>
                  <a:pt x="84" y="215"/>
                </a:cubicBezTo>
                <a:cubicBezTo>
                  <a:pt x="53" y="215"/>
                  <a:pt x="24" y="206"/>
                  <a:pt x="0" y="190"/>
                </a:cubicBezTo>
                <a:cubicBezTo>
                  <a:pt x="5" y="191"/>
                  <a:pt x="9" y="191"/>
                  <a:pt x="14" y="191"/>
                </a:cubicBezTo>
                <a:cubicBezTo>
                  <a:pt x="39" y="191"/>
                  <a:pt x="62" y="182"/>
                  <a:pt x="81" y="168"/>
                </a:cubicBezTo>
                <a:cubicBezTo>
                  <a:pt x="57" y="167"/>
                  <a:pt x="37" y="152"/>
                  <a:pt x="30" y="130"/>
                </a:cubicBezTo>
                <a:cubicBezTo>
                  <a:pt x="34" y="131"/>
                  <a:pt x="37" y="131"/>
                  <a:pt x="40" y="131"/>
                </a:cubicBezTo>
                <a:cubicBezTo>
                  <a:pt x="45" y="131"/>
                  <a:pt x="50" y="130"/>
                  <a:pt x="55" y="129"/>
                </a:cubicBezTo>
                <a:cubicBezTo>
                  <a:pt x="30" y="124"/>
                  <a:pt x="11" y="102"/>
                  <a:pt x="11" y="76"/>
                </a:cubicBezTo>
                <a:cubicBezTo>
                  <a:pt x="11" y="76"/>
                  <a:pt x="11" y="76"/>
                  <a:pt x="11" y="75"/>
                </a:cubicBezTo>
                <a:cubicBezTo>
                  <a:pt x="18" y="79"/>
                  <a:pt x="27" y="82"/>
                  <a:pt x="36" y="82"/>
                </a:cubicBezTo>
                <a:cubicBezTo>
                  <a:pt x="21" y="73"/>
                  <a:pt x="12" y="56"/>
                  <a:pt x="12" y="37"/>
                </a:cubicBezTo>
                <a:cubicBezTo>
                  <a:pt x="12" y="27"/>
                  <a:pt x="14" y="18"/>
                  <a:pt x="19" y="10"/>
                </a:cubicBezTo>
                <a:cubicBezTo>
                  <a:pt x="46" y="43"/>
                  <a:pt x="86" y="64"/>
                  <a:pt x="131" y="67"/>
                </a:cubicBezTo>
                <a:cubicBezTo>
                  <a:pt x="130" y="63"/>
                  <a:pt x="129" y="58"/>
                  <a:pt x="129" y="54"/>
                </a:cubicBezTo>
                <a:cubicBezTo>
                  <a:pt x="129" y="24"/>
                  <a:pt x="153" y="0"/>
                  <a:pt x="183" y="0"/>
                </a:cubicBezTo>
                <a:cubicBezTo>
                  <a:pt x="199" y="0"/>
                  <a:pt x="213" y="7"/>
                  <a:pt x="223" y="17"/>
                </a:cubicBezTo>
                <a:cubicBezTo>
                  <a:pt x="235" y="15"/>
                  <a:pt x="247" y="10"/>
                  <a:pt x="257" y="4"/>
                </a:cubicBezTo>
                <a:cubicBezTo>
                  <a:pt x="253" y="17"/>
                  <a:pt x="245" y="27"/>
                  <a:pt x="233" y="34"/>
                </a:cubicBezTo>
                <a:cubicBezTo>
                  <a:pt x="244" y="33"/>
                  <a:pt x="255" y="30"/>
                  <a:pt x="265" y="26"/>
                </a:cubicBezTo>
                <a:cubicBezTo>
                  <a:pt x="257" y="36"/>
                  <a:pt x="248" y="46"/>
                  <a:pt x="237" y="5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2B0BBAB-14F6-4B42-9DF8-8DB9F7CA5E5D}"/>
              </a:ext>
            </a:extLst>
          </p:cNvPr>
          <p:cNvSpPr txBox="1">
            <a:spLocks/>
          </p:cNvSpPr>
          <p:nvPr/>
        </p:nvSpPr>
        <p:spPr>
          <a:xfrm>
            <a:off x="1612687" y="4945306"/>
            <a:ext cx="1996442" cy="414912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RESEARCH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7FC4F9BA-9F7E-4FB0-A36E-D5EADBA429D7}"/>
              </a:ext>
            </a:extLst>
          </p:cNvPr>
          <p:cNvSpPr txBox="1">
            <a:spLocks/>
          </p:cNvSpPr>
          <p:nvPr/>
        </p:nvSpPr>
        <p:spPr>
          <a:xfrm>
            <a:off x="770586" y="5360218"/>
            <a:ext cx="3680644" cy="2920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dirty="0">
                <a:solidFill>
                  <a:schemeClr val="tx2"/>
                </a:solidFill>
                <a:ea typeface="ＭＳ Ｐゴシック" charset="-128"/>
                <a:cs typeface="ＭＳ Ｐゴシック" charset="-128"/>
                <a:hlinkClick r:id="rId4"/>
              </a:rPr>
              <a:t>www.csa-research.com</a:t>
            </a:r>
            <a:endParaRPr lang="en-US" sz="1500">
              <a:solidFill>
                <a:schemeClr val="tx2"/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6950D919-347F-476D-B69C-3ECF36FF1CC2}"/>
              </a:ext>
            </a:extLst>
          </p:cNvPr>
          <p:cNvSpPr>
            <a:spLocks noEditPoints="1"/>
          </p:cNvSpPr>
          <p:nvPr/>
        </p:nvSpPr>
        <p:spPr bwMode="auto">
          <a:xfrm>
            <a:off x="2460888" y="4087950"/>
            <a:ext cx="300038" cy="352425"/>
          </a:xfrm>
          <a:custGeom>
            <a:avLst/>
            <a:gdLst>
              <a:gd name="T0" fmla="*/ 515 w 515"/>
              <a:gd name="T1" fmla="*/ 214 h 600"/>
              <a:gd name="T2" fmla="*/ 515 w 515"/>
              <a:gd name="T3" fmla="*/ 568 h 600"/>
              <a:gd name="T4" fmla="*/ 482 w 515"/>
              <a:gd name="T5" fmla="*/ 600 h 600"/>
              <a:gd name="T6" fmla="*/ 32 w 515"/>
              <a:gd name="T7" fmla="*/ 600 h 600"/>
              <a:gd name="T8" fmla="*/ 0 w 515"/>
              <a:gd name="T9" fmla="*/ 568 h 600"/>
              <a:gd name="T10" fmla="*/ 0 w 515"/>
              <a:gd name="T11" fmla="*/ 32 h 600"/>
              <a:gd name="T12" fmla="*/ 32 w 515"/>
              <a:gd name="T13" fmla="*/ 0 h 600"/>
              <a:gd name="T14" fmla="*/ 300 w 515"/>
              <a:gd name="T15" fmla="*/ 0 h 600"/>
              <a:gd name="T16" fmla="*/ 300 w 515"/>
              <a:gd name="T17" fmla="*/ 182 h 600"/>
              <a:gd name="T18" fmla="*/ 332 w 515"/>
              <a:gd name="T19" fmla="*/ 214 h 600"/>
              <a:gd name="T20" fmla="*/ 515 w 515"/>
              <a:gd name="T21" fmla="*/ 214 h 600"/>
              <a:gd name="T22" fmla="*/ 386 w 515"/>
              <a:gd name="T23" fmla="*/ 268 h 600"/>
              <a:gd name="T24" fmla="*/ 375 w 515"/>
              <a:gd name="T25" fmla="*/ 257 h 600"/>
              <a:gd name="T26" fmla="*/ 139 w 515"/>
              <a:gd name="T27" fmla="*/ 257 h 600"/>
              <a:gd name="T28" fmla="*/ 129 w 515"/>
              <a:gd name="T29" fmla="*/ 268 h 600"/>
              <a:gd name="T30" fmla="*/ 129 w 515"/>
              <a:gd name="T31" fmla="*/ 289 h 600"/>
              <a:gd name="T32" fmla="*/ 139 w 515"/>
              <a:gd name="T33" fmla="*/ 300 h 600"/>
              <a:gd name="T34" fmla="*/ 375 w 515"/>
              <a:gd name="T35" fmla="*/ 300 h 600"/>
              <a:gd name="T36" fmla="*/ 386 w 515"/>
              <a:gd name="T37" fmla="*/ 289 h 600"/>
              <a:gd name="T38" fmla="*/ 386 w 515"/>
              <a:gd name="T39" fmla="*/ 268 h 600"/>
              <a:gd name="T40" fmla="*/ 386 w 515"/>
              <a:gd name="T41" fmla="*/ 353 h 600"/>
              <a:gd name="T42" fmla="*/ 375 w 515"/>
              <a:gd name="T43" fmla="*/ 343 h 600"/>
              <a:gd name="T44" fmla="*/ 139 w 515"/>
              <a:gd name="T45" fmla="*/ 343 h 600"/>
              <a:gd name="T46" fmla="*/ 129 w 515"/>
              <a:gd name="T47" fmla="*/ 353 h 600"/>
              <a:gd name="T48" fmla="*/ 129 w 515"/>
              <a:gd name="T49" fmla="*/ 375 h 600"/>
              <a:gd name="T50" fmla="*/ 139 w 515"/>
              <a:gd name="T51" fmla="*/ 385 h 600"/>
              <a:gd name="T52" fmla="*/ 375 w 515"/>
              <a:gd name="T53" fmla="*/ 385 h 600"/>
              <a:gd name="T54" fmla="*/ 386 w 515"/>
              <a:gd name="T55" fmla="*/ 375 h 600"/>
              <a:gd name="T56" fmla="*/ 386 w 515"/>
              <a:gd name="T57" fmla="*/ 353 h 600"/>
              <a:gd name="T58" fmla="*/ 386 w 515"/>
              <a:gd name="T59" fmla="*/ 439 h 600"/>
              <a:gd name="T60" fmla="*/ 375 w 515"/>
              <a:gd name="T61" fmla="*/ 428 h 600"/>
              <a:gd name="T62" fmla="*/ 139 w 515"/>
              <a:gd name="T63" fmla="*/ 428 h 600"/>
              <a:gd name="T64" fmla="*/ 129 w 515"/>
              <a:gd name="T65" fmla="*/ 439 h 600"/>
              <a:gd name="T66" fmla="*/ 129 w 515"/>
              <a:gd name="T67" fmla="*/ 460 h 600"/>
              <a:gd name="T68" fmla="*/ 139 w 515"/>
              <a:gd name="T69" fmla="*/ 471 h 600"/>
              <a:gd name="T70" fmla="*/ 375 w 515"/>
              <a:gd name="T71" fmla="*/ 471 h 600"/>
              <a:gd name="T72" fmla="*/ 386 w 515"/>
              <a:gd name="T73" fmla="*/ 460 h 600"/>
              <a:gd name="T74" fmla="*/ 386 w 515"/>
              <a:gd name="T75" fmla="*/ 439 h 600"/>
              <a:gd name="T76" fmla="*/ 501 w 515"/>
              <a:gd name="T77" fmla="*/ 171 h 600"/>
              <a:gd name="T78" fmla="*/ 343 w 515"/>
              <a:gd name="T79" fmla="*/ 171 h 600"/>
              <a:gd name="T80" fmla="*/ 343 w 515"/>
              <a:gd name="T81" fmla="*/ 13 h 600"/>
              <a:gd name="T82" fmla="*/ 355 w 515"/>
              <a:gd name="T83" fmla="*/ 23 h 600"/>
              <a:gd name="T84" fmla="*/ 492 w 515"/>
              <a:gd name="T85" fmla="*/ 159 h 600"/>
              <a:gd name="T86" fmla="*/ 501 w 515"/>
              <a:gd name="T87" fmla="*/ 171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5" h="600">
                <a:moveTo>
                  <a:pt x="515" y="214"/>
                </a:moveTo>
                <a:cubicBezTo>
                  <a:pt x="515" y="568"/>
                  <a:pt x="515" y="568"/>
                  <a:pt x="515" y="568"/>
                </a:cubicBezTo>
                <a:cubicBezTo>
                  <a:pt x="515" y="585"/>
                  <a:pt x="500" y="600"/>
                  <a:pt x="482" y="600"/>
                </a:cubicBezTo>
                <a:cubicBezTo>
                  <a:pt x="32" y="600"/>
                  <a:pt x="32" y="600"/>
                  <a:pt x="32" y="600"/>
                </a:cubicBezTo>
                <a:cubicBezTo>
                  <a:pt x="15" y="600"/>
                  <a:pt x="0" y="585"/>
                  <a:pt x="0" y="568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5" y="0"/>
                  <a:pt x="32" y="0"/>
                </a:cubicBezTo>
                <a:cubicBezTo>
                  <a:pt x="300" y="0"/>
                  <a:pt x="300" y="0"/>
                  <a:pt x="300" y="0"/>
                </a:cubicBezTo>
                <a:cubicBezTo>
                  <a:pt x="300" y="182"/>
                  <a:pt x="300" y="182"/>
                  <a:pt x="300" y="182"/>
                </a:cubicBezTo>
                <a:cubicBezTo>
                  <a:pt x="300" y="200"/>
                  <a:pt x="315" y="214"/>
                  <a:pt x="332" y="214"/>
                </a:cubicBezTo>
                <a:lnTo>
                  <a:pt x="515" y="214"/>
                </a:lnTo>
                <a:close/>
                <a:moveTo>
                  <a:pt x="386" y="268"/>
                </a:moveTo>
                <a:cubicBezTo>
                  <a:pt x="386" y="262"/>
                  <a:pt x="381" y="257"/>
                  <a:pt x="375" y="257"/>
                </a:cubicBezTo>
                <a:cubicBezTo>
                  <a:pt x="139" y="257"/>
                  <a:pt x="139" y="257"/>
                  <a:pt x="139" y="257"/>
                </a:cubicBezTo>
                <a:cubicBezTo>
                  <a:pt x="133" y="257"/>
                  <a:pt x="129" y="262"/>
                  <a:pt x="129" y="268"/>
                </a:cubicBezTo>
                <a:cubicBezTo>
                  <a:pt x="129" y="289"/>
                  <a:pt x="129" y="289"/>
                  <a:pt x="129" y="289"/>
                </a:cubicBezTo>
                <a:cubicBezTo>
                  <a:pt x="129" y="295"/>
                  <a:pt x="133" y="300"/>
                  <a:pt x="139" y="300"/>
                </a:cubicBezTo>
                <a:cubicBezTo>
                  <a:pt x="375" y="300"/>
                  <a:pt x="375" y="300"/>
                  <a:pt x="375" y="300"/>
                </a:cubicBezTo>
                <a:cubicBezTo>
                  <a:pt x="381" y="300"/>
                  <a:pt x="386" y="295"/>
                  <a:pt x="386" y="289"/>
                </a:cubicBezTo>
                <a:lnTo>
                  <a:pt x="386" y="268"/>
                </a:lnTo>
                <a:close/>
                <a:moveTo>
                  <a:pt x="386" y="353"/>
                </a:moveTo>
                <a:cubicBezTo>
                  <a:pt x="386" y="347"/>
                  <a:pt x="381" y="343"/>
                  <a:pt x="375" y="343"/>
                </a:cubicBezTo>
                <a:cubicBezTo>
                  <a:pt x="139" y="343"/>
                  <a:pt x="139" y="343"/>
                  <a:pt x="139" y="343"/>
                </a:cubicBezTo>
                <a:cubicBezTo>
                  <a:pt x="133" y="343"/>
                  <a:pt x="129" y="347"/>
                  <a:pt x="129" y="353"/>
                </a:cubicBezTo>
                <a:cubicBezTo>
                  <a:pt x="129" y="375"/>
                  <a:pt x="129" y="375"/>
                  <a:pt x="129" y="375"/>
                </a:cubicBezTo>
                <a:cubicBezTo>
                  <a:pt x="129" y="381"/>
                  <a:pt x="133" y="385"/>
                  <a:pt x="139" y="385"/>
                </a:cubicBezTo>
                <a:cubicBezTo>
                  <a:pt x="375" y="385"/>
                  <a:pt x="375" y="385"/>
                  <a:pt x="375" y="385"/>
                </a:cubicBezTo>
                <a:cubicBezTo>
                  <a:pt x="381" y="385"/>
                  <a:pt x="386" y="381"/>
                  <a:pt x="386" y="375"/>
                </a:cubicBezTo>
                <a:lnTo>
                  <a:pt x="386" y="353"/>
                </a:lnTo>
                <a:close/>
                <a:moveTo>
                  <a:pt x="386" y="439"/>
                </a:moveTo>
                <a:cubicBezTo>
                  <a:pt x="386" y="433"/>
                  <a:pt x="381" y="428"/>
                  <a:pt x="375" y="428"/>
                </a:cubicBezTo>
                <a:cubicBezTo>
                  <a:pt x="139" y="428"/>
                  <a:pt x="139" y="428"/>
                  <a:pt x="139" y="428"/>
                </a:cubicBezTo>
                <a:cubicBezTo>
                  <a:pt x="133" y="428"/>
                  <a:pt x="129" y="433"/>
                  <a:pt x="129" y="439"/>
                </a:cubicBezTo>
                <a:cubicBezTo>
                  <a:pt x="129" y="460"/>
                  <a:pt x="129" y="460"/>
                  <a:pt x="129" y="460"/>
                </a:cubicBezTo>
                <a:cubicBezTo>
                  <a:pt x="129" y="467"/>
                  <a:pt x="133" y="471"/>
                  <a:pt x="139" y="471"/>
                </a:cubicBezTo>
                <a:cubicBezTo>
                  <a:pt x="375" y="471"/>
                  <a:pt x="375" y="471"/>
                  <a:pt x="375" y="471"/>
                </a:cubicBezTo>
                <a:cubicBezTo>
                  <a:pt x="381" y="471"/>
                  <a:pt x="386" y="467"/>
                  <a:pt x="386" y="460"/>
                </a:cubicBezTo>
                <a:lnTo>
                  <a:pt x="386" y="439"/>
                </a:lnTo>
                <a:close/>
                <a:moveTo>
                  <a:pt x="501" y="171"/>
                </a:moveTo>
                <a:cubicBezTo>
                  <a:pt x="343" y="171"/>
                  <a:pt x="343" y="171"/>
                  <a:pt x="343" y="171"/>
                </a:cubicBezTo>
                <a:cubicBezTo>
                  <a:pt x="343" y="13"/>
                  <a:pt x="343" y="13"/>
                  <a:pt x="343" y="13"/>
                </a:cubicBezTo>
                <a:cubicBezTo>
                  <a:pt x="348" y="16"/>
                  <a:pt x="352" y="19"/>
                  <a:pt x="355" y="23"/>
                </a:cubicBezTo>
                <a:cubicBezTo>
                  <a:pt x="492" y="159"/>
                  <a:pt x="492" y="159"/>
                  <a:pt x="492" y="159"/>
                </a:cubicBezTo>
                <a:cubicBezTo>
                  <a:pt x="495" y="162"/>
                  <a:pt x="498" y="167"/>
                  <a:pt x="501" y="17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5" name="Freeform 67">
            <a:extLst>
              <a:ext uri="{FF2B5EF4-FFF2-40B4-BE49-F238E27FC236}">
                <a16:creationId xmlns:a16="http://schemas.microsoft.com/office/drawing/2014/main" id="{1EFB0A6C-6755-4659-8092-E58B0EA0F48C}"/>
              </a:ext>
            </a:extLst>
          </p:cNvPr>
          <p:cNvSpPr>
            <a:spLocks noEditPoints="1"/>
          </p:cNvSpPr>
          <p:nvPr/>
        </p:nvSpPr>
        <p:spPr bwMode="auto">
          <a:xfrm>
            <a:off x="5921642" y="4087950"/>
            <a:ext cx="348715" cy="352425"/>
          </a:xfrm>
          <a:custGeom>
            <a:avLst/>
            <a:gdLst>
              <a:gd name="T0" fmla="*/ 0 w 514"/>
              <a:gd name="T1" fmla="*/ 257 h 514"/>
              <a:gd name="T2" fmla="*/ 341 w 514"/>
              <a:gd name="T3" fmla="*/ 180 h 514"/>
              <a:gd name="T4" fmla="*/ 370 w 514"/>
              <a:gd name="T5" fmla="*/ 164 h 514"/>
              <a:gd name="T6" fmla="*/ 406 w 514"/>
              <a:gd name="T7" fmla="*/ 155 h 514"/>
              <a:gd name="T8" fmla="*/ 396 w 514"/>
              <a:gd name="T9" fmla="*/ 141 h 514"/>
              <a:gd name="T10" fmla="*/ 372 w 514"/>
              <a:gd name="T11" fmla="*/ 119 h 514"/>
              <a:gd name="T12" fmla="*/ 354 w 514"/>
              <a:gd name="T13" fmla="*/ 121 h 514"/>
              <a:gd name="T14" fmla="*/ 343 w 514"/>
              <a:gd name="T15" fmla="*/ 109 h 514"/>
              <a:gd name="T16" fmla="*/ 309 w 514"/>
              <a:gd name="T17" fmla="*/ 98 h 514"/>
              <a:gd name="T18" fmla="*/ 314 w 514"/>
              <a:gd name="T19" fmla="*/ 131 h 514"/>
              <a:gd name="T20" fmla="*/ 300 w 514"/>
              <a:gd name="T21" fmla="*/ 158 h 514"/>
              <a:gd name="T22" fmla="*/ 274 w 514"/>
              <a:gd name="T23" fmla="*/ 138 h 514"/>
              <a:gd name="T24" fmla="*/ 234 w 514"/>
              <a:gd name="T25" fmla="*/ 119 h 514"/>
              <a:gd name="T26" fmla="*/ 246 w 514"/>
              <a:gd name="T27" fmla="*/ 91 h 514"/>
              <a:gd name="T28" fmla="*/ 284 w 514"/>
              <a:gd name="T29" fmla="*/ 78 h 514"/>
              <a:gd name="T30" fmla="*/ 277 w 514"/>
              <a:gd name="T31" fmla="*/ 63 h 514"/>
              <a:gd name="T32" fmla="*/ 253 w 514"/>
              <a:gd name="T33" fmla="*/ 67 h 514"/>
              <a:gd name="T34" fmla="*/ 225 w 514"/>
              <a:gd name="T35" fmla="*/ 50 h 514"/>
              <a:gd name="T36" fmla="*/ 229 w 514"/>
              <a:gd name="T37" fmla="*/ 69 h 514"/>
              <a:gd name="T38" fmla="*/ 211 w 514"/>
              <a:gd name="T39" fmla="*/ 69 h 514"/>
              <a:gd name="T40" fmla="*/ 189 w 514"/>
              <a:gd name="T41" fmla="*/ 54 h 514"/>
              <a:gd name="T42" fmla="*/ 169 w 514"/>
              <a:gd name="T43" fmla="*/ 63 h 514"/>
              <a:gd name="T44" fmla="*/ 191 w 514"/>
              <a:gd name="T45" fmla="*/ 68 h 514"/>
              <a:gd name="T46" fmla="*/ 176 w 514"/>
              <a:gd name="T47" fmla="*/ 77 h 514"/>
              <a:gd name="T48" fmla="*/ 76 w 514"/>
              <a:gd name="T49" fmla="*/ 143 h 514"/>
              <a:gd name="T50" fmla="*/ 87 w 514"/>
              <a:gd name="T51" fmla="*/ 158 h 514"/>
              <a:gd name="T52" fmla="*/ 106 w 514"/>
              <a:gd name="T53" fmla="*/ 180 h 514"/>
              <a:gd name="T54" fmla="*/ 99 w 514"/>
              <a:gd name="T55" fmla="*/ 211 h 514"/>
              <a:gd name="T56" fmla="*/ 118 w 514"/>
              <a:gd name="T57" fmla="*/ 247 h 514"/>
              <a:gd name="T58" fmla="*/ 145 w 514"/>
              <a:gd name="T59" fmla="*/ 286 h 514"/>
              <a:gd name="T60" fmla="*/ 158 w 514"/>
              <a:gd name="T61" fmla="*/ 304 h 514"/>
              <a:gd name="T62" fmla="*/ 141 w 514"/>
              <a:gd name="T63" fmla="*/ 263 h 514"/>
              <a:gd name="T64" fmla="*/ 168 w 514"/>
              <a:gd name="T65" fmla="*/ 301 h 514"/>
              <a:gd name="T66" fmla="*/ 202 w 514"/>
              <a:gd name="T67" fmla="*/ 340 h 514"/>
              <a:gd name="T68" fmla="*/ 247 w 514"/>
              <a:gd name="T69" fmla="*/ 359 h 514"/>
              <a:gd name="T70" fmla="*/ 285 w 514"/>
              <a:gd name="T71" fmla="*/ 388 h 514"/>
              <a:gd name="T72" fmla="*/ 300 w 514"/>
              <a:gd name="T73" fmla="*/ 385 h 514"/>
              <a:gd name="T74" fmla="*/ 284 w 514"/>
              <a:gd name="T75" fmla="*/ 358 h 514"/>
              <a:gd name="T76" fmla="*/ 264 w 514"/>
              <a:gd name="T77" fmla="*/ 350 h 514"/>
              <a:gd name="T78" fmla="*/ 260 w 514"/>
              <a:gd name="T79" fmla="*/ 319 h 514"/>
              <a:gd name="T80" fmla="*/ 229 w 514"/>
              <a:gd name="T81" fmla="*/ 334 h 514"/>
              <a:gd name="T82" fmla="*/ 225 w 514"/>
              <a:gd name="T83" fmla="*/ 280 h 514"/>
              <a:gd name="T84" fmla="*/ 246 w 514"/>
              <a:gd name="T85" fmla="*/ 275 h 514"/>
              <a:gd name="T86" fmla="*/ 262 w 514"/>
              <a:gd name="T87" fmla="*/ 270 h 514"/>
              <a:gd name="T88" fmla="*/ 286 w 514"/>
              <a:gd name="T89" fmla="*/ 282 h 514"/>
              <a:gd name="T90" fmla="*/ 296 w 514"/>
              <a:gd name="T91" fmla="*/ 274 h 514"/>
              <a:gd name="T92" fmla="*/ 313 w 514"/>
              <a:gd name="T93" fmla="*/ 240 h 514"/>
              <a:gd name="T94" fmla="*/ 311 w 514"/>
              <a:gd name="T95" fmla="*/ 228 h 514"/>
              <a:gd name="T96" fmla="*/ 337 w 514"/>
              <a:gd name="T97" fmla="*/ 210 h 514"/>
              <a:gd name="T98" fmla="*/ 356 w 514"/>
              <a:gd name="T99" fmla="*/ 191 h 514"/>
              <a:gd name="T100" fmla="*/ 366 w 514"/>
              <a:gd name="T101" fmla="*/ 175 h 514"/>
              <a:gd name="T102" fmla="*/ 341 w 514"/>
              <a:gd name="T103" fmla="*/ 180 h 514"/>
              <a:gd name="T104" fmla="*/ 396 w 514"/>
              <a:gd name="T105" fmla="*/ 399 h 514"/>
              <a:gd name="T106" fmla="*/ 365 w 514"/>
              <a:gd name="T107" fmla="*/ 385 h 514"/>
              <a:gd name="T108" fmla="*/ 336 w 514"/>
              <a:gd name="T109" fmla="*/ 385 h 514"/>
              <a:gd name="T110" fmla="*/ 316 w 514"/>
              <a:gd name="T111" fmla="*/ 382 h 514"/>
              <a:gd name="T112" fmla="*/ 308 w 514"/>
              <a:gd name="T113" fmla="*/ 410 h 514"/>
              <a:gd name="T114" fmla="*/ 299 w 514"/>
              <a:gd name="T115" fmla="*/ 448 h 514"/>
              <a:gd name="T116" fmla="*/ 412 w 514"/>
              <a:gd name="T117" fmla="*/ 404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14" h="514">
                <a:moveTo>
                  <a:pt x="514" y="257"/>
                </a:moveTo>
                <a:cubicBezTo>
                  <a:pt x="514" y="399"/>
                  <a:pt x="399" y="514"/>
                  <a:pt x="257" y="514"/>
                </a:cubicBezTo>
                <a:cubicBezTo>
                  <a:pt x="115" y="514"/>
                  <a:pt x="0" y="399"/>
                  <a:pt x="0" y="257"/>
                </a:cubicBezTo>
                <a:cubicBezTo>
                  <a:pt x="0" y="115"/>
                  <a:pt x="115" y="0"/>
                  <a:pt x="257" y="0"/>
                </a:cubicBezTo>
                <a:cubicBezTo>
                  <a:pt x="399" y="0"/>
                  <a:pt x="514" y="115"/>
                  <a:pt x="514" y="257"/>
                </a:cubicBezTo>
                <a:close/>
                <a:moveTo>
                  <a:pt x="341" y="180"/>
                </a:moveTo>
                <a:cubicBezTo>
                  <a:pt x="343" y="180"/>
                  <a:pt x="345" y="174"/>
                  <a:pt x="346" y="173"/>
                </a:cubicBezTo>
                <a:cubicBezTo>
                  <a:pt x="348" y="170"/>
                  <a:pt x="350" y="169"/>
                  <a:pt x="353" y="168"/>
                </a:cubicBezTo>
                <a:cubicBezTo>
                  <a:pt x="359" y="165"/>
                  <a:pt x="364" y="165"/>
                  <a:pt x="370" y="164"/>
                </a:cubicBezTo>
                <a:cubicBezTo>
                  <a:pt x="376" y="162"/>
                  <a:pt x="383" y="162"/>
                  <a:pt x="387" y="167"/>
                </a:cubicBezTo>
                <a:cubicBezTo>
                  <a:pt x="386" y="166"/>
                  <a:pt x="395" y="159"/>
                  <a:pt x="396" y="159"/>
                </a:cubicBezTo>
                <a:cubicBezTo>
                  <a:pt x="399" y="157"/>
                  <a:pt x="404" y="158"/>
                  <a:pt x="406" y="155"/>
                </a:cubicBezTo>
                <a:cubicBezTo>
                  <a:pt x="406" y="154"/>
                  <a:pt x="406" y="148"/>
                  <a:pt x="406" y="148"/>
                </a:cubicBezTo>
                <a:cubicBezTo>
                  <a:pt x="401" y="148"/>
                  <a:pt x="399" y="143"/>
                  <a:pt x="398" y="138"/>
                </a:cubicBezTo>
                <a:cubicBezTo>
                  <a:pt x="398" y="139"/>
                  <a:pt x="398" y="140"/>
                  <a:pt x="396" y="141"/>
                </a:cubicBezTo>
                <a:cubicBezTo>
                  <a:pt x="397" y="136"/>
                  <a:pt x="390" y="140"/>
                  <a:pt x="388" y="139"/>
                </a:cubicBezTo>
                <a:cubicBezTo>
                  <a:pt x="380" y="137"/>
                  <a:pt x="381" y="132"/>
                  <a:pt x="379" y="126"/>
                </a:cubicBezTo>
                <a:cubicBezTo>
                  <a:pt x="377" y="123"/>
                  <a:pt x="374" y="122"/>
                  <a:pt x="372" y="119"/>
                </a:cubicBezTo>
                <a:cubicBezTo>
                  <a:pt x="371" y="117"/>
                  <a:pt x="370" y="112"/>
                  <a:pt x="367" y="112"/>
                </a:cubicBezTo>
                <a:cubicBezTo>
                  <a:pt x="365" y="112"/>
                  <a:pt x="362" y="119"/>
                  <a:pt x="361" y="119"/>
                </a:cubicBezTo>
                <a:cubicBezTo>
                  <a:pt x="358" y="117"/>
                  <a:pt x="357" y="119"/>
                  <a:pt x="354" y="121"/>
                </a:cubicBezTo>
                <a:cubicBezTo>
                  <a:pt x="352" y="122"/>
                  <a:pt x="351" y="121"/>
                  <a:pt x="349" y="123"/>
                </a:cubicBezTo>
                <a:cubicBezTo>
                  <a:pt x="355" y="120"/>
                  <a:pt x="346" y="117"/>
                  <a:pt x="343" y="118"/>
                </a:cubicBezTo>
                <a:cubicBezTo>
                  <a:pt x="348" y="116"/>
                  <a:pt x="345" y="111"/>
                  <a:pt x="343" y="109"/>
                </a:cubicBezTo>
                <a:cubicBezTo>
                  <a:pt x="343" y="109"/>
                  <a:pt x="344" y="109"/>
                  <a:pt x="344" y="109"/>
                </a:cubicBezTo>
                <a:cubicBezTo>
                  <a:pt x="344" y="106"/>
                  <a:pt x="334" y="103"/>
                  <a:pt x="331" y="101"/>
                </a:cubicBezTo>
                <a:cubicBezTo>
                  <a:pt x="328" y="99"/>
                  <a:pt x="312" y="96"/>
                  <a:pt x="309" y="98"/>
                </a:cubicBezTo>
                <a:cubicBezTo>
                  <a:pt x="305" y="100"/>
                  <a:pt x="310" y="107"/>
                  <a:pt x="310" y="110"/>
                </a:cubicBezTo>
                <a:cubicBezTo>
                  <a:pt x="310" y="114"/>
                  <a:pt x="306" y="115"/>
                  <a:pt x="306" y="119"/>
                </a:cubicBezTo>
                <a:cubicBezTo>
                  <a:pt x="306" y="125"/>
                  <a:pt x="316" y="124"/>
                  <a:pt x="314" y="131"/>
                </a:cubicBezTo>
                <a:cubicBezTo>
                  <a:pt x="312" y="136"/>
                  <a:pt x="306" y="137"/>
                  <a:pt x="303" y="141"/>
                </a:cubicBezTo>
                <a:cubicBezTo>
                  <a:pt x="300" y="144"/>
                  <a:pt x="303" y="150"/>
                  <a:pt x="306" y="152"/>
                </a:cubicBezTo>
                <a:cubicBezTo>
                  <a:pt x="309" y="154"/>
                  <a:pt x="301" y="158"/>
                  <a:pt x="300" y="158"/>
                </a:cubicBezTo>
                <a:cubicBezTo>
                  <a:pt x="295" y="161"/>
                  <a:pt x="290" y="153"/>
                  <a:pt x="289" y="148"/>
                </a:cubicBezTo>
                <a:cubicBezTo>
                  <a:pt x="288" y="144"/>
                  <a:pt x="288" y="140"/>
                  <a:pt x="284" y="138"/>
                </a:cubicBezTo>
                <a:cubicBezTo>
                  <a:pt x="282" y="137"/>
                  <a:pt x="275" y="136"/>
                  <a:pt x="274" y="138"/>
                </a:cubicBezTo>
                <a:cubicBezTo>
                  <a:pt x="272" y="133"/>
                  <a:pt x="265" y="131"/>
                  <a:pt x="260" y="129"/>
                </a:cubicBezTo>
                <a:cubicBezTo>
                  <a:pt x="254" y="127"/>
                  <a:pt x="248" y="127"/>
                  <a:pt x="241" y="128"/>
                </a:cubicBezTo>
                <a:cubicBezTo>
                  <a:pt x="243" y="128"/>
                  <a:pt x="240" y="117"/>
                  <a:pt x="234" y="119"/>
                </a:cubicBezTo>
                <a:cubicBezTo>
                  <a:pt x="236" y="115"/>
                  <a:pt x="235" y="112"/>
                  <a:pt x="236" y="108"/>
                </a:cubicBezTo>
                <a:cubicBezTo>
                  <a:pt x="237" y="106"/>
                  <a:pt x="238" y="103"/>
                  <a:pt x="240" y="101"/>
                </a:cubicBezTo>
                <a:cubicBezTo>
                  <a:pt x="241" y="99"/>
                  <a:pt x="248" y="92"/>
                  <a:pt x="246" y="91"/>
                </a:cubicBezTo>
                <a:cubicBezTo>
                  <a:pt x="252" y="92"/>
                  <a:pt x="258" y="92"/>
                  <a:pt x="263" y="88"/>
                </a:cubicBezTo>
                <a:cubicBezTo>
                  <a:pt x="266" y="85"/>
                  <a:pt x="267" y="80"/>
                  <a:pt x="270" y="76"/>
                </a:cubicBezTo>
                <a:cubicBezTo>
                  <a:pt x="274" y="71"/>
                  <a:pt x="280" y="78"/>
                  <a:pt x="284" y="78"/>
                </a:cubicBezTo>
                <a:cubicBezTo>
                  <a:pt x="291" y="78"/>
                  <a:pt x="291" y="71"/>
                  <a:pt x="287" y="68"/>
                </a:cubicBezTo>
                <a:cubicBezTo>
                  <a:pt x="291" y="68"/>
                  <a:pt x="288" y="60"/>
                  <a:pt x="285" y="59"/>
                </a:cubicBezTo>
                <a:cubicBezTo>
                  <a:pt x="282" y="58"/>
                  <a:pt x="271" y="61"/>
                  <a:pt x="277" y="63"/>
                </a:cubicBezTo>
                <a:cubicBezTo>
                  <a:pt x="276" y="63"/>
                  <a:pt x="268" y="79"/>
                  <a:pt x="263" y="71"/>
                </a:cubicBezTo>
                <a:cubicBezTo>
                  <a:pt x="262" y="69"/>
                  <a:pt x="261" y="62"/>
                  <a:pt x="258" y="62"/>
                </a:cubicBezTo>
                <a:cubicBezTo>
                  <a:pt x="255" y="62"/>
                  <a:pt x="254" y="65"/>
                  <a:pt x="253" y="67"/>
                </a:cubicBezTo>
                <a:cubicBezTo>
                  <a:pt x="254" y="63"/>
                  <a:pt x="243" y="60"/>
                  <a:pt x="241" y="59"/>
                </a:cubicBezTo>
                <a:cubicBezTo>
                  <a:pt x="246" y="56"/>
                  <a:pt x="242" y="52"/>
                  <a:pt x="238" y="50"/>
                </a:cubicBezTo>
                <a:cubicBezTo>
                  <a:pt x="235" y="49"/>
                  <a:pt x="227" y="47"/>
                  <a:pt x="225" y="50"/>
                </a:cubicBezTo>
                <a:cubicBezTo>
                  <a:pt x="218" y="58"/>
                  <a:pt x="231" y="59"/>
                  <a:pt x="235" y="61"/>
                </a:cubicBezTo>
                <a:cubicBezTo>
                  <a:pt x="236" y="61"/>
                  <a:pt x="240" y="64"/>
                  <a:pt x="237" y="65"/>
                </a:cubicBezTo>
                <a:cubicBezTo>
                  <a:pt x="235" y="66"/>
                  <a:pt x="229" y="68"/>
                  <a:pt x="229" y="69"/>
                </a:cubicBezTo>
                <a:cubicBezTo>
                  <a:pt x="227" y="72"/>
                  <a:pt x="231" y="76"/>
                  <a:pt x="228" y="79"/>
                </a:cubicBezTo>
                <a:cubicBezTo>
                  <a:pt x="225" y="76"/>
                  <a:pt x="225" y="71"/>
                  <a:pt x="223" y="67"/>
                </a:cubicBezTo>
                <a:cubicBezTo>
                  <a:pt x="226" y="71"/>
                  <a:pt x="211" y="69"/>
                  <a:pt x="211" y="69"/>
                </a:cubicBezTo>
                <a:cubicBezTo>
                  <a:pt x="206" y="69"/>
                  <a:pt x="198" y="72"/>
                  <a:pt x="194" y="67"/>
                </a:cubicBezTo>
                <a:cubicBezTo>
                  <a:pt x="194" y="66"/>
                  <a:pt x="194" y="58"/>
                  <a:pt x="196" y="60"/>
                </a:cubicBezTo>
                <a:cubicBezTo>
                  <a:pt x="193" y="58"/>
                  <a:pt x="191" y="55"/>
                  <a:pt x="189" y="54"/>
                </a:cubicBezTo>
                <a:cubicBezTo>
                  <a:pt x="178" y="58"/>
                  <a:pt x="167" y="62"/>
                  <a:pt x="157" y="68"/>
                </a:cubicBezTo>
                <a:cubicBezTo>
                  <a:pt x="158" y="68"/>
                  <a:pt x="159" y="68"/>
                  <a:pt x="161" y="67"/>
                </a:cubicBezTo>
                <a:cubicBezTo>
                  <a:pt x="164" y="66"/>
                  <a:pt x="166" y="65"/>
                  <a:pt x="169" y="63"/>
                </a:cubicBezTo>
                <a:cubicBezTo>
                  <a:pt x="172" y="62"/>
                  <a:pt x="179" y="58"/>
                  <a:pt x="183" y="61"/>
                </a:cubicBezTo>
                <a:cubicBezTo>
                  <a:pt x="183" y="60"/>
                  <a:pt x="184" y="60"/>
                  <a:pt x="185" y="59"/>
                </a:cubicBezTo>
                <a:cubicBezTo>
                  <a:pt x="187" y="62"/>
                  <a:pt x="189" y="65"/>
                  <a:pt x="191" y="68"/>
                </a:cubicBezTo>
                <a:cubicBezTo>
                  <a:pt x="189" y="66"/>
                  <a:pt x="184" y="67"/>
                  <a:pt x="181" y="67"/>
                </a:cubicBezTo>
                <a:cubicBezTo>
                  <a:pt x="179" y="68"/>
                  <a:pt x="175" y="69"/>
                  <a:pt x="174" y="71"/>
                </a:cubicBezTo>
                <a:cubicBezTo>
                  <a:pt x="175" y="73"/>
                  <a:pt x="176" y="76"/>
                  <a:pt x="176" y="77"/>
                </a:cubicBezTo>
                <a:cubicBezTo>
                  <a:pt x="171" y="74"/>
                  <a:pt x="168" y="69"/>
                  <a:pt x="162" y="69"/>
                </a:cubicBezTo>
                <a:cubicBezTo>
                  <a:pt x="159" y="69"/>
                  <a:pt x="156" y="69"/>
                  <a:pt x="154" y="69"/>
                </a:cubicBezTo>
                <a:cubicBezTo>
                  <a:pt x="122" y="87"/>
                  <a:pt x="95" y="112"/>
                  <a:pt x="76" y="143"/>
                </a:cubicBezTo>
                <a:cubicBezTo>
                  <a:pt x="77" y="145"/>
                  <a:pt x="78" y="146"/>
                  <a:pt x="80" y="146"/>
                </a:cubicBezTo>
                <a:cubicBezTo>
                  <a:pt x="83" y="147"/>
                  <a:pt x="80" y="157"/>
                  <a:pt x="86" y="152"/>
                </a:cubicBezTo>
                <a:cubicBezTo>
                  <a:pt x="88" y="153"/>
                  <a:pt x="88" y="156"/>
                  <a:pt x="87" y="158"/>
                </a:cubicBezTo>
                <a:cubicBezTo>
                  <a:pt x="87" y="158"/>
                  <a:pt x="101" y="166"/>
                  <a:pt x="102" y="167"/>
                </a:cubicBezTo>
                <a:cubicBezTo>
                  <a:pt x="104" y="169"/>
                  <a:pt x="108" y="171"/>
                  <a:pt x="109" y="174"/>
                </a:cubicBezTo>
                <a:cubicBezTo>
                  <a:pt x="110" y="176"/>
                  <a:pt x="108" y="179"/>
                  <a:pt x="106" y="180"/>
                </a:cubicBezTo>
                <a:cubicBezTo>
                  <a:pt x="105" y="179"/>
                  <a:pt x="100" y="174"/>
                  <a:pt x="100" y="176"/>
                </a:cubicBezTo>
                <a:cubicBezTo>
                  <a:pt x="99" y="177"/>
                  <a:pt x="100" y="186"/>
                  <a:pt x="103" y="186"/>
                </a:cubicBezTo>
                <a:cubicBezTo>
                  <a:pt x="98" y="186"/>
                  <a:pt x="100" y="207"/>
                  <a:pt x="99" y="211"/>
                </a:cubicBezTo>
                <a:cubicBezTo>
                  <a:pt x="99" y="212"/>
                  <a:pt x="100" y="212"/>
                  <a:pt x="100" y="212"/>
                </a:cubicBezTo>
                <a:cubicBezTo>
                  <a:pt x="99" y="216"/>
                  <a:pt x="102" y="231"/>
                  <a:pt x="109" y="230"/>
                </a:cubicBezTo>
                <a:cubicBezTo>
                  <a:pt x="104" y="231"/>
                  <a:pt x="116" y="246"/>
                  <a:pt x="118" y="247"/>
                </a:cubicBezTo>
                <a:cubicBezTo>
                  <a:pt x="122" y="250"/>
                  <a:pt x="127" y="252"/>
                  <a:pt x="130" y="256"/>
                </a:cubicBezTo>
                <a:cubicBezTo>
                  <a:pt x="134" y="261"/>
                  <a:pt x="134" y="268"/>
                  <a:pt x="138" y="272"/>
                </a:cubicBezTo>
                <a:cubicBezTo>
                  <a:pt x="137" y="276"/>
                  <a:pt x="145" y="281"/>
                  <a:pt x="145" y="286"/>
                </a:cubicBezTo>
                <a:cubicBezTo>
                  <a:pt x="144" y="287"/>
                  <a:pt x="144" y="287"/>
                  <a:pt x="143" y="287"/>
                </a:cubicBezTo>
                <a:cubicBezTo>
                  <a:pt x="145" y="292"/>
                  <a:pt x="151" y="292"/>
                  <a:pt x="154" y="296"/>
                </a:cubicBezTo>
                <a:cubicBezTo>
                  <a:pt x="155" y="299"/>
                  <a:pt x="154" y="305"/>
                  <a:pt x="158" y="304"/>
                </a:cubicBezTo>
                <a:cubicBezTo>
                  <a:pt x="159" y="296"/>
                  <a:pt x="154" y="289"/>
                  <a:pt x="150" y="283"/>
                </a:cubicBezTo>
                <a:cubicBezTo>
                  <a:pt x="148" y="280"/>
                  <a:pt x="146" y="277"/>
                  <a:pt x="144" y="273"/>
                </a:cubicBezTo>
                <a:cubicBezTo>
                  <a:pt x="143" y="270"/>
                  <a:pt x="142" y="266"/>
                  <a:pt x="141" y="263"/>
                </a:cubicBezTo>
                <a:cubicBezTo>
                  <a:pt x="142" y="263"/>
                  <a:pt x="150" y="266"/>
                  <a:pt x="149" y="267"/>
                </a:cubicBezTo>
                <a:cubicBezTo>
                  <a:pt x="146" y="274"/>
                  <a:pt x="160" y="286"/>
                  <a:pt x="163" y="290"/>
                </a:cubicBezTo>
                <a:cubicBezTo>
                  <a:pt x="164" y="291"/>
                  <a:pt x="172" y="301"/>
                  <a:pt x="168" y="301"/>
                </a:cubicBezTo>
                <a:cubicBezTo>
                  <a:pt x="173" y="301"/>
                  <a:pt x="179" y="308"/>
                  <a:pt x="181" y="311"/>
                </a:cubicBezTo>
                <a:cubicBezTo>
                  <a:pt x="184" y="316"/>
                  <a:pt x="183" y="322"/>
                  <a:pt x="185" y="328"/>
                </a:cubicBezTo>
                <a:cubicBezTo>
                  <a:pt x="187" y="334"/>
                  <a:pt x="196" y="337"/>
                  <a:pt x="202" y="340"/>
                </a:cubicBezTo>
                <a:cubicBezTo>
                  <a:pt x="206" y="343"/>
                  <a:pt x="210" y="346"/>
                  <a:pt x="215" y="348"/>
                </a:cubicBezTo>
                <a:cubicBezTo>
                  <a:pt x="222" y="351"/>
                  <a:pt x="224" y="348"/>
                  <a:pt x="230" y="347"/>
                </a:cubicBezTo>
                <a:cubicBezTo>
                  <a:pt x="238" y="346"/>
                  <a:pt x="239" y="356"/>
                  <a:pt x="247" y="359"/>
                </a:cubicBezTo>
                <a:cubicBezTo>
                  <a:pt x="251" y="362"/>
                  <a:pt x="260" y="365"/>
                  <a:pt x="265" y="363"/>
                </a:cubicBezTo>
                <a:cubicBezTo>
                  <a:pt x="263" y="364"/>
                  <a:pt x="272" y="377"/>
                  <a:pt x="273" y="378"/>
                </a:cubicBezTo>
                <a:cubicBezTo>
                  <a:pt x="276" y="382"/>
                  <a:pt x="281" y="384"/>
                  <a:pt x="285" y="388"/>
                </a:cubicBezTo>
                <a:cubicBezTo>
                  <a:pt x="286" y="388"/>
                  <a:pt x="287" y="387"/>
                  <a:pt x="287" y="385"/>
                </a:cubicBezTo>
                <a:cubicBezTo>
                  <a:pt x="286" y="389"/>
                  <a:pt x="292" y="396"/>
                  <a:pt x="295" y="395"/>
                </a:cubicBezTo>
                <a:cubicBezTo>
                  <a:pt x="299" y="395"/>
                  <a:pt x="300" y="387"/>
                  <a:pt x="300" y="385"/>
                </a:cubicBezTo>
                <a:cubicBezTo>
                  <a:pt x="293" y="388"/>
                  <a:pt x="287" y="385"/>
                  <a:pt x="284" y="379"/>
                </a:cubicBezTo>
                <a:cubicBezTo>
                  <a:pt x="283" y="377"/>
                  <a:pt x="278" y="368"/>
                  <a:pt x="282" y="368"/>
                </a:cubicBezTo>
                <a:cubicBezTo>
                  <a:pt x="289" y="368"/>
                  <a:pt x="284" y="363"/>
                  <a:pt x="284" y="358"/>
                </a:cubicBezTo>
                <a:cubicBezTo>
                  <a:pt x="283" y="353"/>
                  <a:pt x="278" y="350"/>
                  <a:pt x="276" y="346"/>
                </a:cubicBezTo>
                <a:cubicBezTo>
                  <a:pt x="274" y="350"/>
                  <a:pt x="267" y="349"/>
                  <a:pt x="265" y="346"/>
                </a:cubicBezTo>
                <a:cubicBezTo>
                  <a:pt x="265" y="347"/>
                  <a:pt x="264" y="349"/>
                  <a:pt x="264" y="350"/>
                </a:cubicBezTo>
                <a:cubicBezTo>
                  <a:pt x="263" y="350"/>
                  <a:pt x="261" y="350"/>
                  <a:pt x="259" y="350"/>
                </a:cubicBezTo>
                <a:cubicBezTo>
                  <a:pt x="260" y="346"/>
                  <a:pt x="260" y="340"/>
                  <a:pt x="261" y="336"/>
                </a:cubicBezTo>
                <a:cubicBezTo>
                  <a:pt x="263" y="330"/>
                  <a:pt x="274" y="318"/>
                  <a:pt x="260" y="319"/>
                </a:cubicBezTo>
                <a:cubicBezTo>
                  <a:pt x="255" y="319"/>
                  <a:pt x="253" y="321"/>
                  <a:pt x="251" y="326"/>
                </a:cubicBezTo>
                <a:cubicBezTo>
                  <a:pt x="249" y="330"/>
                  <a:pt x="250" y="333"/>
                  <a:pt x="245" y="335"/>
                </a:cubicBezTo>
                <a:cubicBezTo>
                  <a:pt x="242" y="337"/>
                  <a:pt x="232" y="336"/>
                  <a:pt x="229" y="334"/>
                </a:cubicBezTo>
                <a:cubicBezTo>
                  <a:pt x="223" y="331"/>
                  <a:pt x="218" y="319"/>
                  <a:pt x="218" y="312"/>
                </a:cubicBezTo>
                <a:cubicBezTo>
                  <a:pt x="218" y="303"/>
                  <a:pt x="223" y="295"/>
                  <a:pt x="218" y="287"/>
                </a:cubicBezTo>
                <a:cubicBezTo>
                  <a:pt x="220" y="285"/>
                  <a:pt x="222" y="282"/>
                  <a:pt x="225" y="280"/>
                </a:cubicBezTo>
                <a:cubicBezTo>
                  <a:pt x="227" y="279"/>
                  <a:pt x="229" y="281"/>
                  <a:pt x="230" y="277"/>
                </a:cubicBezTo>
                <a:cubicBezTo>
                  <a:pt x="229" y="277"/>
                  <a:pt x="228" y="275"/>
                  <a:pt x="227" y="275"/>
                </a:cubicBezTo>
                <a:cubicBezTo>
                  <a:pt x="232" y="278"/>
                  <a:pt x="242" y="272"/>
                  <a:pt x="246" y="275"/>
                </a:cubicBezTo>
                <a:cubicBezTo>
                  <a:pt x="249" y="277"/>
                  <a:pt x="252" y="278"/>
                  <a:pt x="254" y="275"/>
                </a:cubicBezTo>
                <a:cubicBezTo>
                  <a:pt x="254" y="274"/>
                  <a:pt x="251" y="269"/>
                  <a:pt x="253" y="267"/>
                </a:cubicBezTo>
                <a:cubicBezTo>
                  <a:pt x="254" y="273"/>
                  <a:pt x="257" y="274"/>
                  <a:pt x="262" y="270"/>
                </a:cubicBezTo>
                <a:cubicBezTo>
                  <a:pt x="264" y="272"/>
                  <a:pt x="270" y="271"/>
                  <a:pt x="273" y="273"/>
                </a:cubicBezTo>
                <a:cubicBezTo>
                  <a:pt x="277" y="276"/>
                  <a:pt x="278" y="279"/>
                  <a:pt x="282" y="274"/>
                </a:cubicBezTo>
                <a:cubicBezTo>
                  <a:pt x="285" y="278"/>
                  <a:pt x="285" y="278"/>
                  <a:pt x="286" y="282"/>
                </a:cubicBezTo>
                <a:cubicBezTo>
                  <a:pt x="287" y="286"/>
                  <a:pt x="289" y="295"/>
                  <a:pt x="292" y="297"/>
                </a:cubicBezTo>
                <a:cubicBezTo>
                  <a:pt x="299" y="301"/>
                  <a:pt x="298" y="290"/>
                  <a:pt x="297" y="286"/>
                </a:cubicBezTo>
                <a:cubicBezTo>
                  <a:pt x="297" y="285"/>
                  <a:pt x="297" y="274"/>
                  <a:pt x="296" y="274"/>
                </a:cubicBezTo>
                <a:cubicBezTo>
                  <a:pt x="286" y="272"/>
                  <a:pt x="290" y="263"/>
                  <a:pt x="296" y="258"/>
                </a:cubicBezTo>
                <a:cubicBezTo>
                  <a:pt x="297" y="257"/>
                  <a:pt x="304" y="254"/>
                  <a:pt x="308" y="252"/>
                </a:cubicBezTo>
                <a:cubicBezTo>
                  <a:pt x="311" y="249"/>
                  <a:pt x="314" y="244"/>
                  <a:pt x="313" y="240"/>
                </a:cubicBezTo>
                <a:cubicBezTo>
                  <a:pt x="314" y="240"/>
                  <a:pt x="316" y="239"/>
                  <a:pt x="316" y="237"/>
                </a:cubicBezTo>
                <a:cubicBezTo>
                  <a:pt x="315" y="237"/>
                  <a:pt x="311" y="233"/>
                  <a:pt x="311" y="234"/>
                </a:cubicBezTo>
                <a:cubicBezTo>
                  <a:pt x="313" y="232"/>
                  <a:pt x="313" y="230"/>
                  <a:pt x="311" y="228"/>
                </a:cubicBezTo>
                <a:cubicBezTo>
                  <a:pt x="315" y="226"/>
                  <a:pt x="313" y="223"/>
                  <a:pt x="316" y="221"/>
                </a:cubicBezTo>
                <a:cubicBezTo>
                  <a:pt x="320" y="226"/>
                  <a:pt x="328" y="221"/>
                  <a:pt x="324" y="217"/>
                </a:cubicBezTo>
                <a:cubicBezTo>
                  <a:pt x="327" y="212"/>
                  <a:pt x="335" y="214"/>
                  <a:pt x="337" y="210"/>
                </a:cubicBezTo>
                <a:cubicBezTo>
                  <a:pt x="342" y="211"/>
                  <a:pt x="338" y="205"/>
                  <a:pt x="341" y="201"/>
                </a:cubicBezTo>
                <a:cubicBezTo>
                  <a:pt x="343" y="198"/>
                  <a:pt x="347" y="198"/>
                  <a:pt x="350" y="197"/>
                </a:cubicBezTo>
                <a:cubicBezTo>
                  <a:pt x="350" y="197"/>
                  <a:pt x="359" y="192"/>
                  <a:pt x="356" y="191"/>
                </a:cubicBezTo>
                <a:cubicBezTo>
                  <a:pt x="362" y="192"/>
                  <a:pt x="373" y="186"/>
                  <a:pt x="364" y="181"/>
                </a:cubicBezTo>
                <a:cubicBezTo>
                  <a:pt x="366" y="178"/>
                  <a:pt x="361" y="177"/>
                  <a:pt x="358" y="176"/>
                </a:cubicBezTo>
                <a:cubicBezTo>
                  <a:pt x="361" y="175"/>
                  <a:pt x="364" y="177"/>
                  <a:pt x="366" y="175"/>
                </a:cubicBezTo>
                <a:cubicBezTo>
                  <a:pt x="370" y="172"/>
                  <a:pt x="367" y="171"/>
                  <a:pt x="363" y="170"/>
                </a:cubicBezTo>
                <a:cubicBezTo>
                  <a:pt x="359" y="169"/>
                  <a:pt x="353" y="172"/>
                  <a:pt x="349" y="174"/>
                </a:cubicBezTo>
                <a:cubicBezTo>
                  <a:pt x="346" y="176"/>
                  <a:pt x="345" y="180"/>
                  <a:pt x="341" y="180"/>
                </a:cubicBezTo>
                <a:close/>
                <a:moveTo>
                  <a:pt x="412" y="404"/>
                </a:moveTo>
                <a:cubicBezTo>
                  <a:pt x="410" y="402"/>
                  <a:pt x="406" y="403"/>
                  <a:pt x="404" y="402"/>
                </a:cubicBezTo>
                <a:cubicBezTo>
                  <a:pt x="401" y="401"/>
                  <a:pt x="399" y="400"/>
                  <a:pt x="396" y="399"/>
                </a:cubicBezTo>
                <a:cubicBezTo>
                  <a:pt x="396" y="392"/>
                  <a:pt x="389" y="390"/>
                  <a:pt x="384" y="387"/>
                </a:cubicBezTo>
                <a:cubicBezTo>
                  <a:pt x="380" y="383"/>
                  <a:pt x="377" y="380"/>
                  <a:pt x="371" y="381"/>
                </a:cubicBezTo>
                <a:cubicBezTo>
                  <a:pt x="370" y="381"/>
                  <a:pt x="363" y="384"/>
                  <a:pt x="365" y="385"/>
                </a:cubicBezTo>
                <a:cubicBezTo>
                  <a:pt x="360" y="381"/>
                  <a:pt x="358" y="379"/>
                  <a:pt x="353" y="378"/>
                </a:cubicBezTo>
                <a:cubicBezTo>
                  <a:pt x="347" y="376"/>
                  <a:pt x="344" y="369"/>
                  <a:pt x="338" y="375"/>
                </a:cubicBezTo>
                <a:cubicBezTo>
                  <a:pt x="336" y="378"/>
                  <a:pt x="337" y="382"/>
                  <a:pt x="336" y="385"/>
                </a:cubicBezTo>
                <a:cubicBezTo>
                  <a:pt x="331" y="381"/>
                  <a:pt x="340" y="377"/>
                  <a:pt x="336" y="373"/>
                </a:cubicBezTo>
                <a:cubicBezTo>
                  <a:pt x="332" y="368"/>
                  <a:pt x="325" y="376"/>
                  <a:pt x="322" y="378"/>
                </a:cubicBezTo>
                <a:cubicBezTo>
                  <a:pt x="320" y="379"/>
                  <a:pt x="317" y="380"/>
                  <a:pt x="316" y="382"/>
                </a:cubicBezTo>
                <a:cubicBezTo>
                  <a:pt x="314" y="384"/>
                  <a:pt x="314" y="387"/>
                  <a:pt x="312" y="390"/>
                </a:cubicBezTo>
                <a:cubicBezTo>
                  <a:pt x="311" y="387"/>
                  <a:pt x="306" y="388"/>
                  <a:pt x="305" y="386"/>
                </a:cubicBezTo>
                <a:cubicBezTo>
                  <a:pt x="307" y="394"/>
                  <a:pt x="307" y="402"/>
                  <a:pt x="308" y="410"/>
                </a:cubicBezTo>
                <a:cubicBezTo>
                  <a:pt x="309" y="415"/>
                  <a:pt x="308" y="423"/>
                  <a:pt x="304" y="426"/>
                </a:cubicBezTo>
                <a:cubicBezTo>
                  <a:pt x="300" y="430"/>
                  <a:pt x="295" y="434"/>
                  <a:pt x="295" y="440"/>
                </a:cubicBezTo>
                <a:cubicBezTo>
                  <a:pt x="294" y="444"/>
                  <a:pt x="295" y="447"/>
                  <a:pt x="299" y="448"/>
                </a:cubicBezTo>
                <a:cubicBezTo>
                  <a:pt x="299" y="453"/>
                  <a:pt x="293" y="457"/>
                  <a:pt x="294" y="462"/>
                </a:cubicBezTo>
                <a:cubicBezTo>
                  <a:pt x="294" y="463"/>
                  <a:pt x="294" y="466"/>
                  <a:pt x="294" y="468"/>
                </a:cubicBezTo>
                <a:cubicBezTo>
                  <a:pt x="340" y="460"/>
                  <a:pt x="381" y="437"/>
                  <a:pt x="412" y="40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5A3055-6510-4339-9961-2B75BD9B42C4}"/>
              </a:ext>
            </a:extLst>
          </p:cNvPr>
          <p:cNvSpPr/>
          <p:nvPr/>
        </p:nvSpPr>
        <p:spPr>
          <a:xfrm>
            <a:off x="0" y="86265"/>
            <a:ext cx="12192000" cy="3342735"/>
          </a:xfrm>
          <a:prstGeom prst="rect">
            <a:avLst/>
          </a:prstGeom>
          <a:solidFill>
            <a:schemeClr val="tx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1C64E4-169A-4195-B4FE-F02EC8A77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Thank you!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C44313-7989-467A-A5BF-591ACA49A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indent="-273050">
              <a:spcBef>
                <a:spcPts val="600"/>
              </a:spcBef>
              <a:defRPr/>
            </a:pPr>
            <a:r>
              <a:rPr lang="en-US" sz="2000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Rebecca Ray</a:t>
            </a:r>
          </a:p>
          <a:p>
            <a:pPr marL="273050" indent="-273050">
              <a:spcBef>
                <a:spcPts val="600"/>
              </a:spcBef>
              <a:defRPr/>
            </a:pPr>
            <a:r>
              <a:rPr lang="en-US" sz="2000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rebecca@csa-research.com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3A7D1D-AFDE-4BB5-9AC3-7C21888074EE}"/>
              </a:ext>
            </a:extLst>
          </p:cNvPr>
          <p:cNvCxnSpPr/>
          <p:nvPr/>
        </p:nvCxnSpPr>
        <p:spPr>
          <a:xfrm>
            <a:off x="4625197" y="1786071"/>
            <a:ext cx="294160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624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DDFED-F48B-5D74-6A81-D954B97AB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4F01FD-65BF-6F1A-D04D-D14C46CC6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2" r="6875" b="18334"/>
          <a:stretch>
            <a:fillRect/>
          </a:stretch>
        </p:blipFill>
        <p:spPr>
          <a:xfrm>
            <a:off x="0" y="1257299"/>
            <a:ext cx="11353800" cy="442068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CA83A6B-26C0-D9B7-B857-08240ABB5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968500"/>
            <a:ext cx="5257800" cy="2921000"/>
          </a:xfrm>
          <a:solidFill>
            <a:srgbClr val="6075A7"/>
          </a:solidFill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dirty="0"/>
              <a:t>Why It’s </a:t>
            </a:r>
            <a:r>
              <a:rPr lang="en-US" i="1" dirty="0"/>
              <a:t>Your</a:t>
            </a:r>
            <a:r>
              <a:rPr lang="en-US" dirty="0"/>
              <a:t> Seat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41FD35-0C17-A434-3E57-F1C6D5CD3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68500"/>
            <a:ext cx="6096000" cy="2921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69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A4A13-12C0-D9B9-2CC4-22011AFC9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3D808AF-FCAF-F47D-AD4E-FE91AAF9A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5079"/>
            <a:ext cx="10515600" cy="5611885"/>
          </a:xfrm>
        </p:spPr>
        <p:txBody>
          <a:bodyPr anchor="ctr">
            <a:normAutofit/>
          </a:bodyPr>
          <a:lstStyle/>
          <a:p>
            <a:pPr marL="0" indent="0" algn="ctr">
              <a:buSzPct val="100000"/>
              <a:buNone/>
            </a:pPr>
            <a:r>
              <a:rPr lang="en-US" sz="4000" b="1" dirty="0"/>
              <a:t>Sigh … we’ve been down this road before, Rebecca …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053B6F93-83B4-FFF6-1508-B85CB7794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079"/>
            <a:ext cx="10515600" cy="87055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0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AAEF1-B626-3A84-BAB5-F9F5F3C86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-up of a golden ticket&#10;&#10;AI-generated content may be incorrect.">
            <a:extLst>
              <a:ext uri="{FF2B5EF4-FFF2-40B4-BE49-F238E27FC236}">
                <a16:creationId xmlns:a16="http://schemas.microsoft.com/office/drawing/2014/main" id="{42F3A647-C10C-D32A-3F78-D503748A51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57" y="1435638"/>
            <a:ext cx="9108086" cy="4585450"/>
          </a:xfr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5BC99DD3-80E1-E1AC-C513-977EB797F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079"/>
            <a:ext cx="10515600" cy="870559"/>
          </a:xfrm>
        </p:spPr>
        <p:txBody>
          <a:bodyPr>
            <a:normAutofit/>
          </a:bodyPr>
          <a:lstStyle/>
          <a:p>
            <a:r>
              <a:rPr lang="en-US" dirty="0"/>
              <a:t>… but now you have a golden ticket!</a:t>
            </a:r>
          </a:p>
        </p:txBody>
      </p:sp>
    </p:spTree>
    <p:extLst>
      <p:ext uri="{BB962C8B-B14F-4D97-AF65-F5344CB8AC3E}">
        <p14:creationId xmlns:p14="http://schemas.microsoft.com/office/powerpoint/2010/main" val="414521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CEB21-4B96-DAA9-AF15-9038ED50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Gen(AI) is akin to global digital transformation on steroids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8779C-C477-8DB8-7264-8694E39941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42586"/>
            <a:ext cx="5828071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Loc teams in the “catbird seat”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59595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Own and oversee the content, code, and data required for feeding adaptive and proprietary focused LLMs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Understand how to address the weaknesses of Western Anglophone biases in algorithms and training data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59595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(Gen)AI implementers need your expertise!</a:t>
            </a:r>
            <a:endParaRPr lang="en-US" dirty="0">
              <a:solidFill>
                <a:srgbClr val="595959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Birds: No. 78, In the Catbird Seat ...">
            <a:extLst>
              <a:ext uri="{FF2B5EF4-FFF2-40B4-BE49-F238E27FC236}">
                <a16:creationId xmlns:a16="http://schemas.microsoft.com/office/drawing/2014/main" id="{AB82CA91-26B9-5571-A874-B8FCDE6129B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684" y="1421808"/>
            <a:ext cx="4272116" cy="427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4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2F019-764A-63C3-A341-5000E688D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50BBD3-D3D1-7082-B58A-B268C38E9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2" r="6875" b="18334"/>
          <a:stretch>
            <a:fillRect/>
          </a:stretch>
        </p:blipFill>
        <p:spPr>
          <a:xfrm>
            <a:off x="0" y="1257299"/>
            <a:ext cx="11353800" cy="442068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AC2DA19-965D-819D-32D5-C087FE2E2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968500"/>
            <a:ext cx="5257800" cy="2921000"/>
          </a:xfrm>
          <a:solidFill>
            <a:srgbClr val="6075A7"/>
          </a:solidFill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dirty="0"/>
              <a:t>How to </a:t>
            </a:r>
            <a:r>
              <a:rPr lang="en-US" i="1" dirty="0"/>
              <a:t>Take</a:t>
            </a:r>
            <a:r>
              <a:rPr lang="en-US" dirty="0"/>
              <a:t> Your Seat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E585DF-D3EF-D290-43FB-6F603CC6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68500"/>
            <a:ext cx="6096000" cy="2921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753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BFF4F19-F15F-DF65-8FBB-A31CB318B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your table(s) look like?</a:t>
            </a:r>
          </a:p>
        </p:txBody>
      </p:sp>
      <p:pic>
        <p:nvPicPr>
          <p:cNvPr id="5" name="Content Placeholder 4" descr="A white rectangular table with blue chairs around it&#10;&#10;AI-generated content may be incorrect.">
            <a:extLst>
              <a:ext uri="{FF2B5EF4-FFF2-40B4-BE49-F238E27FC236}">
                <a16:creationId xmlns:a16="http://schemas.microsoft.com/office/drawing/2014/main" id="{45B98684-1D4C-60C1-ABA3-039B1CA9B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008732" y="1931180"/>
            <a:ext cx="4956139" cy="3348743"/>
          </a:xfrm>
          <a:noFill/>
        </p:spPr>
      </p:pic>
      <p:pic>
        <p:nvPicPr>
          <p:cNvPr id="1026" name="Picture 2" descr="&quot;I never lose at musical chairs.&quot;">
            <a:extLst>
              <a:ext uri="{FF2B5EF4-FFF2-40B4-BE49-F238E27FC236}">
                <a16:creationId xmlns:a16="http://schemas.microsoft.com/office/drawing/2014/main" id="{36A113B4-6AC5-CB95-3D28-988749E9AF40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75" y="1689045"/>
            <a:ext cx="2688845" cy="376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quot;The first rule of musical chairs club is... you have to get out of your chairs!&quot;">
            <a:extLst>
              <a:ext uri="{FF2B5EF4-FFF2-40B4-BE49-F238E27FC236}">
                <a16:creationId xmlns:a16="http://schemas.microsoft.com/office/drawing/2014/main" id="{DCBC5726-CD74-3F0F-BDB1-D152F3C10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42" y="1515816"/>
            <a:ext cx="3906088" cy="393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37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5A5A5A"/>
      </a:dk1>
      <a:lt1>
        <a:srgbClr val="FFFFFF"/>
      </a:lt1>
      <a:dk2>
        <a:srgbClr val="E48D25"/>
      </a:dk2>
      <a:lt2>
        <a:srgbClr val="6075A7"/>
      </a:lt2>
      <a:accent1>
        <a:srgbClr val="6075A7"/>
      </a:accent1>
      <a:accent2>
        <a:srgbClr val="5A5A5A"/>
      </a:accent2>
      <a:accent3>
        <a:srgbClr val="E48D25"/>
      </a:accent3>
      <a:accent4>
        <a:srgbClr val="C84938"/>
      </a:accent4>
      <a:accent5>
        <a:srgbClr val="76AA51"/>
      </a:accent5>
      <a:accent6>
        <a:srgbClr val="00A79D"/>
      </a:accent6>
      <a:hlink>
        <a:srgbClr val="A97C50"/>
      </a:hlink>
      <a:folHlink>
        <a:srgbClr val="875295"/>
      </a:folHlink>
    </a:clrScheme>
    <a:fontScheme name="CSA FONTS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RP_Topic" id="{8ACA982B-4F91-4F19-AD05-48B720C03DA7}" vid="{EB392CAD-95AB-4863-B6FD-1008FADAD7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VRP_Topic</Template>
  <TotalTime>7023</TotalTime>
  <Words>1279</Words>
  <Application>Microsoft Macintosh PowerPoint</Application>
  <PresentationFormat>Widescreen</PresentationFormat>
  <Paragraphs>218</Paragraphs>
  <Slides>32</Slides>
  <Notes>31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ＭＳ Ｐゴシック</vt:lpstr>
      <vt:lpstr>Aptos</vt:lpstr>
      <vt:lpstr>Arial</vt:lpstr>
      <vt:lpstr>Calibri</vt:lpstr>
      <vt:lpstr>Courier New</vt:lpstr>
      <vt:lpstr>Noto Sans</vt:lpstr>
      <vt:lpstr>Open Sans</vt:lpstr>
      <vt:lpstr>Times New Roman</vt:lpstr>
      <vt:lpstr>Office Theme</vt:lpstr>
      <vt:lpstr>Your Seat at the Table  Awaits You</vt:lpstr>
      <vt:lpstr>Agenda</vt:lpstr>
      <vt:lpstr>PowerPoint Presentation</vt:lpstr>
      <vt:lpstr>Why It’s Your Seat</vt:lpstr>
      <vt:lpstr>PowerPoint Presentation</vt:lpstr>
      <vt:lpstr>… but now you have a golden ticket!</vt:lpstr>
      <vt:lpstr>Gen(AI) is akin to global digital transformation on steroids</vt:lpstr>
      <vt:lpstr>How to Take Your Seat</vt:lpstr>
      <vt:lpstr>What does your table(s) look like?</vt:lpstr>
      <vt:lpstr>Leverage the opportunity</vt:lpstr>
      <vt:lpstr>PowerPoint Presentation</vt:lpstr>
      <vt:lpstr>Enlist Finance to guide your path</vt:lpstr>
      <vt:lpstr>Identify possible supporters, blockers, and the undecided </vt:lpstr>
      <vt:lpstr>Align what you’re doing with corporate goals and KPIs</vt:lpstr>
      <vt:lpstr>Translate your arguments into numbers and data</vt:lpstr>
      <vt:lpstr>Visualize for your audience</vt:lpstr>
      <vt:lpstr>Do a trial run</vt:lpstr>
      <vt:lpstr>How to Keep Your Seat</vt:lpstr>
      <vt:lpstr>Speaking business-ese with ease at the table</vt:lpstr>
      <vt:lpstr>PowerPoint Presentation</vt:lpstr>
      <vt:lpstr>Expand your team’s mission</vt:lpstr>
      <vt:lpstr>Expand your team’s mission, cont.</vt:lpstr>
      <vt:lpstr>The scourge of Anglo-centric training data</vt:lpstr>
      <vt:lpstr>LLM performance depends on language training</vt:lpstr>
      <vt:lpstr>Keep showing everyone the money</vt:lpstr>
      <vt:lpstr>Double-team with other business functions</vt:lpstr>
      <vt:lpstr>Assign memorable names to what you do</vt:lpstr>
      <vt:lpstr>Ensure that peers can meet their international objectives</vt:lpstr>
      <vt:lpstr>Summary: Nine ways to take and keep your seat</vt:lpstr>
      <vt:lpstr>Warning: Someone else will take your seat if you don’t</vt:lpstr>
      <vt:lpstr>Need help?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Goes Here</dc:title>
  <dc:creator>Hélène Pielmeier</dc:creator>
  <cp:lastModifiedBy>Rebecca Ray</cp:lastModifiedBy>
  <cp:revision>230</cp:revision>
  <cp:lastPrinted>2023-03-10T21:53:56Z</cp:lastPrinted>
  <dcterms:created xsi:type="dcterms:W3CDTF">2023-03-09T22:03:44Z</dcterms:created>
  <dcterms:modified xsi:type="dcterms:W3CDTF">2025-03-20T13:43:59Z</dcterms:modified>
</cp:coreProperties>
</file>